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351" r:id="rId2"/>
    <p:sldId id="320" r:id="rId3"/>
    <p:sldId id="280" r:id="rId4"/>
    <p:sldId id="321" r:id="rId5"/>
    <p:sldId id="349" r:id="rId6"/>
    <p:sldId id="337" r:id="rId7"/>
    <p:sldId id="343" r:id="rId8"/>
    <p:sldId id="340" r:id="rId9"/>
    <p:sldId id="339" r:id="rId10"/>
    <p:sldId id="284" r:id="rId11"/>
    <p:sldId id="350" r:id="rId12"/>
    <p:sldId id="302" r:id="rId13"/>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0099CC"/>
    <a:srgbClr val="6699FF"/>
    <a:srgbClr val="3399FF"/>
    <a:srgbClr val="FF99CC"/>
    <a:srgbClr val="FF6699"/>
    <a:srgbClr val="FF33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6036" autoAdjust="0"/>
  </p:normalViewPr>
  <p:slideViewPr>
    <p:cSldViewPr snapToGrid="0">
      <p:cViewPr varScale="1">
        <p:scale>
          <a:sx n="134" d="100"/>
          <a:sy n="134" d="100"/>
        </p:scale>
        <p:origin x="824" y="8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7FF27DBA-519D-4596-98C0-5A5CD3596F64}" type="datetimeFigureOut">
              <a:rPr kumimoji="1" lang="ja-JP" altLang="en-US" smtClean="0"/>
              <a:t>2019/9/2</a:t>
            </a:fld>
            <a:endParaRPr kumimoji="1" lang="ja-JP" altLang="en-US"/>
          </a:p>
        </p:txBody>
      </p:sp>
      <p:sp>
        <p:nvSpPr>
          <p:cNvPr id="4" name="フッター プレースホルダー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BA4B182A-6925-49D6-9534-3B19733C27AF}" type="slidenum">
              <a:rPr kumimoji="1" lang="ja-JP" altLang="en-US" smtClean="0"/>
              <a:t>‹#›</a:t>
            </a:fld>
            <a:endParaRPr kumimoji="1" lang="ja-JP" altLang="en-US"/>
          </a:p>
        </p:txBody>
      </p:sp>
    </p:spTree>
    <p:extLst>
      <p:ext uri="{BB962C8B-B14F-4D97-AF65-F5344CB8AC3E}">
        <p14:creationId xmlns:p14="http://schemas.microsoft.com/office/powerpoint/2010/main" val="4952071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390043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371298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10212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21229" y="365127"/>
            <a:ext cx="6350924" cy="346800"/>
          </a:xfrm>
        </p:spPr>
        <p:txBody>
          <a:bodyPr/>
          <a:lstStyle>
            <a:lvl1pPr>
              <a:defRPr b="1"/>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271847"/>
            <a:ext cx="7886700" cy="4905116"/>
          </a:xfrm>
        </p:spPr>
        <p:txBody>
          <a:bodyPr/>
          <a:lstStyle>
            <a:lvl1pPr marL="228600" indent="-228600">
              <a:buClr>
                <a:schemeClr val="accent5">
                  <a:lumMod val="75000"/>
                </a:schemeClr>
              </a:buClr>
              <a:buSzPct val="80000"/>
              <a:buFont typeface="Wingdings" panose="05000000000000000000" pitchFamily="2" charset="2"/>
              <a:buChar char="n"/>
              <a:defRPr/>
            </a:lvl1pPr>
            <a:lvl2pPr marL="806450" indent="-349250">
              <a:buSzPct val="80000"/>
              <a:buFont typeface="+mj-lt"/>
              <a:buAutoNum type="alphaLcPeriod"/>
              <a:defRPr/>
            </a:lvl2pPr>
            <a:lvl3pPr marL="806450" indent="-357188">
              <a:buSzPct val="80000"/>
              <a:buFont typeface="+mj-lt"/>
              <a:buAutoNum type="arabicPeriod"/>
              <a:defRPr/>
            </a:lvl3pPr>
            <a:lvl4pPr marL="806450" indent="-357188">
              <a:buClr>
                <a:schemeClr val="accent5">
                  <a:lumMod val="50000"/>
                </a:schemeClr>
              </a:buClr>
              <a:buSzPct val="80000"/>
              <a:buFont typeface="Wingdings" panose="05000000000000000000" pitchFamily="2" charset="2"/>
              <a:buChar char="l"/>
              <a:defRPr/>
            </a:lvl4pPr>
            <a:lvl5pPr marL="1163638" indent="-2286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59073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399109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87993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37407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364476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18463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328444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7ECD41-9B79-4937-ADE1-1E57D8D3881F}" type="datetimeFigureOut">
              <a:rPr kumimoji="1" lang="ja-JP" altLang="en-US" smtClean="0"/>
              <a:t>2019/9/2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C38864-4C30-48A7-B478-68DEBA0425C9}" type="slidenum">
              <a:rPr kumimoji="1" lang="ja-JP" altLang="en-US" smtClean="0"/>
              <a:t>‹#›</a:t>
            </a:fld>
            <a:endParaRPr kumimoji="1" lang="ja-JP" altLang="en-US"/>
          </a:p>
        </p:txBody>
      </p:sp>
    </p:spTree>
    <p:extLst>
      <p:ext uri="{BB962C8B-B14F-4D97-AF65-F5344CB8AC3E}">
        <p14:creationId xmlns:p14="http://schemas.microsoft.com/office/powerpoint/2010/main" val="265687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40" y="365127"/>
            <a:ext cx="6023610" cy="346800"/>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999309"/>
            <a:ext cx="7886700" cy="517765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fld id="{B07ECD41-9B79-4937-ADE1-1E57D8D3881F}" type="datetimeFigureOut">
              <a:rPr lang="ja-JP" altLang="en-US" smtClean="0"/>
              <a:pPr/>
              <a:t>2019/9/2</a:t>
            </a:fld>
            <a:endParaRPr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2AC38864-4C30-48A7-B478-68DEBA0425C9}" type="slidenum">
              <a:rPr lang="ja-JP" altLang="en-US" smtClean="0"/>
              <a:pPr/>
              <a:t>‹#›</a:t>
            </a:fld>
            <a:endParaRPr lang="ja-JP" altLang="en-US"/>
          </a:p>
        </p:txBody>
      </p:sp>
      <p:pic>
        <p:nvPicPr>
          <p:cNvPr id="7" name="図 6">
            <a:extLst>
              <a:ext uri="{FF2B5EF4-FFF2-40B4-BE49-F238E27FC236}">
                <a16:creationId xmlns:a16="http://schemas.microsoft.com/office/drawing/2014/main" xmlns="" id="{D43EFFA2-55E7-46A6-89C7-A8DB2553D59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561464" y="389415"/>
            <a:ext cx="1101601" cy="346800"/>
          </a:xfrm>
          <a:prstGeom prst="rect">
            <a:avLst/>
          </a:prstGeom>
        </p:spPr>
      </p:pic>
      <p:pic>
        <p:nvPicPr>
          <p:cNvPr id="10" name="図 9">
            <a:extLst>
              <a:ext uri="{FF2B5EF4-FFF2-40B4-BE49-F238E27FC236}">
                <a16:creationId xmlns:a16="http://schemas.microsoft.com/office/drawing/2014/main" xmlns="" id="{93E73ACE-EDE9-4781-B5C8-CD9D1A2C072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9495" y="184662"/>
            <a:ext cx="814647" cy="814647"/>
          </a:xfrm>
          <a:prstGeom prst="rect">
            <a:avLst/>
          </a:prstGeom>
        </p:spPr>
      </p:pic>
    </p:spTree>
    <p:extLst>
      <p:ext uri="{BB962C8B-B14F-4D97-AF65-F5344CB8AC3E}">
        <p14:creationId xmlns:p14="http://schemas.microsoft.com/office/powerpoint/2010/main" val="2108129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DFD4E5A-8514-4538-A436-92D28FAF4B47}"/>
              </a:ext>
            </a:extLst>
          </p:cNvPr>
          <p:cNvSpPr>
            <a:spLocks noGrp="1"/>
          </p:cNvSpPr>
          <p:nvPr>
            <p:ph type="title"/>
          </p:nvPr>
        </p:nvSpPr>
        <p:spPr>
          <a:xfrm>
            <a:off x="35629" y="1113287"/>
            <a:ext cx="9048996" cy="2093065"/>
          </a:xfrm>
        </p:spPr>
        <p:txBody>
          <a:bodyPr/>
          <a:lstStyle/>
          <a:p>
            <a:pPr algn="ctr"/>
            <a:r>
              <a:rPr kumimoji="1" lang="en-US" altLang="ja-JP" sz="5400" dirty="0" smtClean="0"/>
              <a:t>SPEC X ROC</a:t>
            </a:r>
            <a:br>
              <a:rPr kumimoji="1" lang="en-US" altLang="ja-JP" sz="5400" dirty="0" smtClean="0"/>
            </a:br>
            <a:r>
              <a:rPr lang="ja-JP" altLang="en-US" sz="5400" dirty="0" smtClean="0"/>
              <a:t>ロボット競技に関する追加説明</a:t>
            </a:r>
            <a:endParaRPr kumimoji="1" lang="ja-JP" altLang="en-US" sz="5400" dirty="0"/>
          </a:p>
        </p:txBody>
      </p:sp>
      <p:sp>
        <p:nvSpPr>
          <p:cNvPr id="3" name="コンテンツ プレースホルダー 2">
            <a:extLst>
              <a:ext uri="{FF2B5EF4-FFF2-40B4-BE49-F238E27FC236}">
                <a16:creationId xmlns:a16="http://schemas.microsoft.com/office/drawing/2014/main" xmlns="" id="{4A3EFF6C-FAF8-4D63-BC63-61B35A9E3057}"/>
              </a:ext>
            </a:extLst>
          </p:cNvPr>
          <p:cNvSpPr>
            <a:spLocks noGrp="1"/>
          </p:cNvSpPr>
          <p:nvPr>
            <p:ph idx="1"/>
          </p:nvPr>
        </p:nvSpPr>
        <p:spPr>
          <a:xfrm>
            <a:off x="178130" y="3538853"/>
            <a:ext cx="8823366" cy="2376859"/>
          </a:xfrm>
        </p:spPr>
        <p:txBody>
          <a:bodyPr anchor="ctr">
            <a:normAutofit/>
          </a:bodyPr>
          <a:lstStyle/>
          <a:p>
            <a:pPr marL="0" indent="0" algn="ctr">
              <a:buNone/>
            </a:pPr>
            <a:r>
              <a:rPr lang="ja-JP" altLang="en-US" sz="3600" b="1" dirty="0" smtClean="0"/>
              <a:t>～　</a:t>
            </a:r>
            <a:r>
              <a:rPr lang="en-US" altLang="ja-JP" sz="3600" b="1" dirty="0" smtClean="0"/>
              <a:t>2019</a:t>
            </a:r>
            <a:r>
              <a:rPr lang="ja-JP" altLang="en-US" sz="3600" b="1" dirty="0" smtClean="0"/>
              <a:t>年</a:t>
            </a:r>
            <a:r>
              <a:rPr lang="en-US" altLang="ja-JP" sz="3600" b="1" dirty="0" smtClean="0"/>
              <a:t>3</a:t>
            </a:r>
            <a:r>
              <a:rPr lang="ja-JP" altLang="en-US" sz="3600" b="1" dirty="0" smtClean="0"/>
              <a:t>月説明会から変化点　～</a:t>
            </a:r>
            <a:endParaRPr lang="en-US" altLang="ja-JP" sz="3600" b="1" dirty="0" smtClean="0"/>
          </a:p>
          <a:p>
            <a:pPr marL="0" indent="0" algn="ctr">
              <a:buNone/>
            </a:pPr>
            <a:endParaRPr kumimoji="1" lang="en-US" altLang="ja-JP" sz="1600" b="1" dirty="0"/>
          </a:p>
          <a:p>
            <a:pPr marL="0" indent="0" algn="ctr">
              <a:buNone/>
            </a:pPr>
            <a:r>
              <a:rPr lang="en-US" altLang="ja-JP" sz="3600" b="1" smtClean="0"/>
              <a:t>2019.9.2</a:t>
            </a:r>
            <a:endParaRPr kumimoji="1" lang="ja-JP" altLang="en-US" sz="3600" b="1" dirty="0"/>
          </a:p>
        </p:txBody>
      </p:sp>
    </p:spTree>
    <p:extLst>
      <p:ext uri="{BB962C8B-B14F-4D97-AF65-F5344CB8AC3E}">
        <p14:creationId xmlns:p14="http://schemas.microsoft.com/office/powerpoint/2010/main" val="23286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ロボットの競技時間</a:t>
            </a:r>
            <a:r>
              <a:rPr kumimoji="1" lang="en-US" altLang="ja-JP" dirty="0" smtClean="0"/>
              <a:t>(</a:t>
            </a:r>
            <a:r>
              <a:rPr kumimoji="1" lang="ja-JP" altLang="en-US" dirty="0" smtClean="0"/>
              <a:t>配分</a:t>
            </a:r>
            <a:r>
              <a:rPr kumimoji="1" lang="en-US" altLang="ja-JP" dirty="0" smtClean="0"/>
              <a:t>)</a:t>
            </a:r>
            <a:r>
              <a:rPr kumimoji="1" lang="ja-JP" altLang="en-US" dirty="0" smtClean="0"/>
              <a:t>の変更</a:t>
            </a:r>
            <a:endParaRPr kumimoji="1" lang="ja-JP" altLang="en-US" dirty="0"/>
          </a:p>
        </p:txBody>
      </p:sp>
      <p:sp>
        <p:nvSpPr>
          <p:cNvPr id="3" name="コンテンツ プレースホルダー 2"/>
          <p:cNvSpPr>
            <a:spLocks noGrp="1"/>
          </p:cNvSpPr>
          <p:nvPr>
            <p:ph idx="1"/>
          </p:nvPr>
        </p:nvSpPr>
        <p:spPr/>
        <p:txBody>
          <a:bodyPr/>
          <a:lstStyle/>
          <a:p>
            <a:r>
              <a:rPr lang="ja-JP" altLang="en-US" dirty="0"/>
              <a:t>ロボット</a:t>
            </a:r>
            <a:r>
              <a:rPr lang="ja-JP" altLang="en-US" dirty="0" smtClean="0"/>
              <a:t>の競技時間</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761986932"/>
              </p:ext>
            </p:extLst>
          </p:nvPr>
        </p:nvGraphicFramePr>
        <p:xfrm>
          <a:off x="116958" y="1826215"/>
          <a:ext cx="8920716" cy="4776604"/>
        </p:xfrm>
        <a:graphic>
          <a:graphicData uri="http://schemas.openxmlformats.org/drawingml/2006/table">
            <a:tbl>
              <a:tblPr firstRow="1" bandRow="1">
                <a:tableStyleId>{5C22544A-7EE6-4342-B048-85BDC9FD1C3A}</a:tableStyleId>
              </a:tblPr>
              <a:tblGrid>
                <a:gridCol w="4205660"/>
                <a:gridCol w="4715056"/>
              </a:tblGrid>
              <a:tr h="423645">
                <a:tc>
                  <a:txBody>
                    <a:bodyPr/>
                    <a:lstStyle/>
                    <a:p>
                      <a:pPr algn="ctr"/>
                      <a:r>
                        <a:rPr kumimoji="1" lang="en-US" altLang="ja-JP" sz="2000" dirty="0" smtClean="0"/>
                        <a:t>【</a:t>
                      </a:r>
                      <a:r>
                        <a:rPr kumimoji="1" lang="ja-JP" altLang="en-US" sz="2000" dirty="0" smtClean="0"/>
                        <a:t>変更前</a:t>
                      </a:r>
                      <a:r>
                        <a:rPr kumimoji="1" lang="en-US" altLang="ja-JP" sz="2000" dirty="0" smtClean="0"/>
                        <a:t>】</a:t>
                      </a:r>
                      <a:r>
                        <a:rPr kumimoji="1" lang="ja-JP" altLang="en-US" sz="2000" dirty="0" smtClean="0"/>
                        <a:t>・・・</a:t>
                      </a:r>
                      <a:r>
                        <a:rPr lang="en-US" altLang="ja-JP" sz="2000" dirty="0" smtClean="0"/>
                        <a:t>1</a:t>
                      </a:r>
                      <a:r>
                        <a:rPr lang="ja-JP" altLang="en-US" sz="2000" dirty="0" smtClean="0"/>
                        <a:t>チャレンジ：</a:t>
                      </a:r>
                      <a:r>
                        <a:rPr lang="en-US" altLang="ja-JP" sz="2000" dirty="0" smtClean="0"/>
                        <a:t>30</a:t>
                      </a:r>
                      <a:r>
                        <a:rPr lang="ja-JP" altLang="en-US" sz="2000" dirty="0" smtClean="0"/>
                        <a:t>分</a:t>
                      </a:r>
                      <a:endParaRPr kumimoji="1" lang="ja-JP" altLang="en-US" sz="2000" dirty="0"/>
                    </a:p>
                  </a:txBody>
                  <a:tcPr/>
                </a:tc>
                <a:tc>
                  <a:txBody>
                    <a:bodyPr/>
                    <a:lstStyle/>
                    <a:p>
                      <a:pPr algn="ctr"/>
                      <a:r>
                        <a:rPr kumimoji="1" lang="en-US" altLang="ja-JP" sz="2000" dirty="0" smtClean="0"/>
                        <a:t>【</a:t>
                      </a:r>
                      <a:r>
                        <a:rPr kumimoji="1" lang="ja-JP" altLang="en-US" sz="2000" dirty="0" smtClean="0"/>
                        <a:t>変更後</a:t>
                      </a:r>
                      <a:r>
                        <a:rPr kumimoji="1" lang="en-US" altLang="ja-JP" sz="2000" dirty="0" smtClean="0"/>
                        <a:t>】</a:t>
                      </a:r>
                      <a:endParaRPr kumimoji="1" lang="ja-JP" altLang="en-US" sz="2000" dirty="0"/>
                    </a:p>
                  </a:txBody>
                  <a:tcPr/>
                </a:tc>
              </a:tr>
              <a:tr h="4352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r>
            </a:tbl>
          </a:graphicData>
        </a:graphic>
      </p:graphicFrame>
      <p:sp>
        <p:nvSpPr>
          <p:cNvPr id="4" name="右中かっこ 3"/>
          <p:cNvSpPr/>
          <p:nvPr/>
        </p:nvSpPr>
        <p:spPr>
          <a:xfrm>
            <a:off x="3211070" y="2462904"/>
            <a:ext cx="543235" cy="3996120"/>
          </a:xfrm>
          <a:prstGeom prst="rightBrace">
            <a:avLst>
              <a:gd name="adj1" fmla="val 2574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3718680" y="4198003"/>
            <a:ext cx="546945" cy="523220"/>
          </a:xfrm>
          <a:prstGeom prst="rect">
            <a:avLst/>
          </a:prstGeom>
          <a:noFill/>
        </p:spPr>
        <p:txBody>
          <a:bodyPr wrap="none" rtlCol="0">
            <a:spAutoFit/>
          </a:bodyPr>
          <a:lstStyle/>
          <a:p>
            <a:r>
              <a:rPr kumimoji="1" lang="ja-JP" altLang="en-US" sz="1400" b="1" dirty="0" smtClean="0"/>
              <a:t>最大</a:t>
            </a:r>
            <a:endParaRPr kumimoji="1" lang="en-US" altLang="ja-JP" sz="1400" b="1" dirty="0" smtClean="0"/>
          </a:p>
          <a:p>
            <a:r>
              <a:rPr kumimoji="1" lang="en-US" altLang="ja-JP" sz="1400" b="1" dirty="0" smtClean="0"/>
              <a:t>30</a:t>
            </a:r>
            <a:r>
              <a:rPr kumimoji="1" lang="ja-JP" altLang="en-US" sz="1400" b="1" dirty="0" smtClean="0"/>
              <a:t>分</a:t>
            </a:r>
            <a:endParaRPr kumimoji="1" lang="en-US" altLang="ja-JP" sz="1400" b="1" dirty="0" smtClean="0"/>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29" y="2501574"/>
            <a:ext cx="3492000" cy="3779325"/>
          </a:xfrm>
          <a:prstGeom prst="rect">
            <a:avLst/>
          </a:prstGeom>
          <a:noFill/>
          <a:ln>
            <a:noFill/>
          </a:ln>
          <a:effectLs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430" y="2447165"/>
            <a:ext cx="3564000" cy="40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5415150" y="4174253"/>
            <a:ext cx="20781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右中かっこ 11"/>
          <p:cNvSpPr/>
          <p:nvPr/>
        </p:nvSpPr>
        <p:spPr>
          <a:xfrm>
            <a:off x="7582535" y="2393175"/>
            <a:ext cx="439110" cy="1735099"/>
          </a:xfrm>
          <a:prstGeom prst="rightBrace">
            <a:avLst>
              <a:gd name="adj1" fmla="val 2574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7979607" y="2868489"/>
            <a:ext cx="1109599" cy="830997"/>
          </a:xfrm>
          <a:prstGeom prst="rect">
            <a:avLst/>
          </a:prstGeom>
          <a:noFill/>
        </p:spPr>
        <p:txBody>
          <a:bodyPr wrap="none" rtlCol="0">
            <a:spAutoFit/>
          </a:bodyPr>
          <a:lstStyle/>
          <a:p>
            <a:r>
              <a:rPr kumimoji="1" lang="ja-JP" altLang="en-US" sz="1600" b="1" dirty="0" smtClean="0">
                <a:solidFill>
                  <a:srgbClr val="0000FF"/>
                </a:solidFill>
              </a:rPr>
              <a:t>降下タスク</a:t>
            </a:r>
            <a:endParaRPr kumimoji="1" lang="en-US" altLang="ja-JP" sz="1600" b="1" dirty="0" smtClean="0">
              <a:solidFill>
                <a:srgbClr val="0000FF"/>
              </a:solidFill>
            </a:endParaRPr>
          </a:p>
          <a:p>
            <a:r>
              <a:rPr kumimoji="1" lang="ja-JP" altLang="en-US" sz="1600" b="1" dirty="0" smtClean="0">
                <a:solidFill>
                  <a:srgbClr val="0000FF"/>
                </a:solidFill>
              </a:rPr>
              <a:t>最大</a:t>
            </a:r>
            <a:r>
              <a:rPr kumimoji="1" lang="en-US" altLang="ja-JP" sz="1600" b="1" dirty="0" smtClean="0">
                <a:solidFill>
                  <a:srgbClr val="0000FF"/>
                </a:solidFill>
              </a:rPr>
              <a:t>10</a:t>
            </a:r>
            <a:r>
              <a:rPr kumimoji="1" lang="ja-JP" altLang="en-US" sz="1600" b="1" dirty="0" smtClean="0">
                <a:solidFill>
                  <a:srgbClr val="0000FF"/>
                </a:solidFill>
              </a:rPr>
              <a:t>分</a:t>
            </a:r>
            <a:endParaRPr kumimoji="1" lang="en-US" altLang="ja-JP" sz="1600" b="1" dirty="0" smtClean="0">
              <a:solidFill>
                <a:srgbClr val="0000FF"/>
              </a:solidFill>
            </a:endParaRPr>
          </a:p>
          <a:p>
            <a:r>
              <a:rPr lang="ja-JP" altLang="en-US" sz="1600" b="1" dirty="0" smtClean="0">
                <a:solidFill>
                  <a:srgbClr val="0000FF"/>
                </a:solidFill>
              </a:rPr>
              <a:t>・本選①</a:t>
            </a:r>
            <a:endParaRPr kumimoji="1" lang="en-US" altLang="ja-JP" sz="1600" b="1" dirty="0" smtClean="0">
              <a:solidFill>
                <a:srgbClr val="0000FF"/>
              </a:solidFill>
            </a:endParaRPr>
          </a:p>
        </p:txBody>
      </p:sp>
      <p:sp>
        <p:nvSpPr>
          <p:cNvPr id="14" name="右中かっこ 13"/>
          <p:cNvSpPr/>
          <p:nvPr/>
        </p:nvSpPr>
        <p:spPr>
          <a:xfrm>
            <a:off x="7582535" y="4313204"/>
            <a:ext cx="439110" cy="2124000"/>
          </a:xfrm>
          <a:prstGeom prst="rightBrace">
            <a:avLst>
              <a:gd name="adj1" fmla="val 2574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7979607" y="4990394"/>
            <a:ext cx="1109599" cy="1077218"/>
          </a:xfrm>
          <a:prstGeom prst="rect">
            <a:avLst/>
          </a:prstGeom>
          <a:noFill/>
        </p:spPr>
        <p:txBody>
          <a:bodyPr wrap="none" rtlCol="0">
            <a:spAutoFit/>
          </a:bodyPr>
          <a:lstStyle/>
          <a:p>
            <a:r>
              <a:rPr lang="ja-JP" altLang="en-US" sz="1600" b="1" dirty="0">
                <a:solidFill>
                  <a:srgbClr val="0000FF"/>
                </a:solidFill>
              </a:rPr>
              <a:t>地上</a:t>
            </a:r>
            <a:r>
              <a:rPr kumimoji="1" lang="ja-JP" altLang="en-US" sz="1600" b="1" dirty="0" smtClean="0">
                <a:solidFill>
                  <a:srgbClr val="0000FF"/>
                </a:solidFill>
              </a:rPr>
              <a:t>タスク</a:t>
            </a:r>
            <a:endParaRPr kumimoji="1" lang="en-US" altLang="ja-JP" sz="1600" b="1" dirty="0" smtClean="0">
              <a:solidFill>
                <a:srgbClr val="0000FF"/>
              </a:solidFill>
            </a:endParaRPr>
          </a:p>
          <a:p>
            <a:r>
              <a:rPr kumimoji="1" lang="ja-JP" altLang="en-US" sz="1600" b="1" dirty="0" smtClean="0">
                <a:solidFill>
                  <a:srgbClr val="0000FF"/>
                </a:solidFill>
              </a:rPr>
              <a:t>最大</a:t>
            </a:r>
            <a:r>
              <a:rPr lang="en-US" altLang="ja-JP" sz="1600" b="1" dirty="0">
                <a:solidFill>
                  <a:srgbClr val="0000FF"/>
                </a:solidFill>
              </a:rPr>
              <a:t>20</a:t>
            </a:r>
            <a:r>
              <a:rPr kumimoji="1" lang="ja-JP" altLang="en-US" sz="1600" b="1" dirty="0" smtClean="0">
                <a:solidFill>
                  <a:srgbClr val="0000FF"/>
                </a:solidFill>
              </a:rPr>
              <a:t>分</a:t>
            </a:r>
            <a:endParaRPr kumimoji="1" lang="en-US" altLang="ja-JP" sz="1600" b="1" dirty="0" smtClean="0">
              <a:solidFill>
                <a:srgbClr val="0000FF"/>
              </a:solidFill>
            </a:endParaRPr>
          </a:p>
          <a:p>
            <a:r>
              <a:rPr lang="ja-JP" altLang="en-US" sz="1600" b="1" dirty="0" smtClean="0">
                <a:solidFill>
                  <a:srgbClr val="0000FF"/>
                </a:solidFill>
              </a:rPr>
              <a:t>・予選</a:t>
            </a:r>
            <a:endParaRPr lang="en-US" altLang="ja-JP" sz="1600" b="1" dirty="0" smtClean="0">
              <a:solidFill>
                <a:srgbClr val="0000FF"/>
              </a:solidFill>
            </a:endParaRPr>
          </a:p>
          <a:p>
            <a:r>
              <a:rPr kumimoji="1" lang="ja-JP" altLang="en-US" sz="1600" b="1" dirty="0" smtClean="0">
                <a:solidFill>
                  <a:srgbClr val="0000FF"/>
                </a:solidFill>
              </a:rPr>
              <a:t>・本選②</a:t>
            </a:r>
            <a:endParaRPr kumimoji="1" lang="en-US" altLang="ja-JP" sz="1600" b="1" dirty="0" smtClean="0">
              <a:solidFill>
                <a:srgbClr val="0000FF"/>
              </a:solidFill>
            </a:endParaRPr>
          </a:p>
        </p:txBody>
      </p:sp>
      <p:cxnSp>
        <p:nvCxnSpPr>
          <p:cNvPr id="16" name="直線コネクタ 15"/>
          <p:cNvCxnSpPr/>
          <p:nvPr/>
        </p:nvCxnSpPr>
        <p:spPr>
          <a:xfrm>
            <a:off x="2161309" y="6602819"/>
            <a:ext cx="19356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01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ロボット競技：</a:t>
            </a:r>
            <a:r>
              <a:rPr kumimoji="1" lang="en-US" altLang="ja-JP" dirty="0" smtClean="0"/>
              <a:t>QA</a:t>
            </a:r>
            <a:r>
              <a:rPr kumimoji="1" lang="ja-JP" altLang="en-US" dirty="0" smtClean="0"/>
              <a:t>その他</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464337236"/>
              </p:ext>
            </p:extLst>
          </p:nvPr>
        </p:nvGraphicFramePr>
        <p:xfrm>
          <a:off x="116958" y="1219505"/>
          <a:ext cx="8920716" cy="5554176"/>
        </p:xfrm>
        <a:graphic>
          <a:graphicData uri="http://schemas.openxmlformats.org/drawingml/2006/table">
            <a:tbl>
              <a:tblPr firstRow="1" bandRow="1">
                <a:tableStyleId>{5C22544A-7EE6-4342-B048-85BDC9FD1C3A}</a:tableStyleId>
              </a:tblPr>
              <a:tblGrid>
                <a:gridCol w="1391208"/>
                <a:gridCol w="7529508"/>
              </a:tblGrid>
              <a:tr h="447190">
                <a:tc gridSpan="2">
                  <a:txBody>
                    <a:bodyPr/>
                    <a:lstStyle/>
                    <a:p>
                      <a:pPr algn="ctr"/>
                      <a:r>
                        <a:rPr kumimoji="1" lang="en-US" altLang="ja-JP" sz="2000" dirty="0" smtClean="0"/>
                        <a:t>QA</a:t>
                      </a:r>
                      <a:r>
                        <a:rPr kumimoji="1" lang="ja-JP" altLang="en-US" sz="2000" dirty="0" smtClean="0"/>
                        <a:t>等</a:t>
                      </a:r>
                      <a:endParaRPr kumimoji="1" lang="ja-JP" altLang="en-US" sz="2000" dirty="0"/>
                    </a:p>
                  </a:txBody>
                  <a:tcPr/>
                </a:tc>
                <a:tc hMerge="1">
                  <a:txBody>
                    <a:bodyPr/>
                    <a:lstStyle/>
                    <a:p>
                      <a:pPr algn="ctr"/>
                      <a:endParaRPr kumimoji="1" lang="ja-JP" altLang="en-US" sz="2000" dirty="0"/>
                    </a:p>
                  </a:txBody>
                  <a:tcPr/>
                </a:tc>
              </a:tr>
              <a:tr h="2941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降下タスクに関して</a:t>
                      </a:r>
                      <a:endParaRPr kumimoji="1" lang="en-US" altLang="ja-JP" sz="1600" dirty="0" smtClean="0"/>
                    </a:p>
                  </a:txBody>
                  <a:tcPr marL="72000" marR="36000"/>
                </a:tc>
                <a:tc>
                  <a:txBody>
                    <a:bodyPr/>
                    <a:lstStyle/>
                    <a:p>
                      <a:r>
                        <a:rPr lang="ja-JP" altLang="ja-JP" sz="1600" dirty="0" smtClean="0"/>
                        <a:t>・ロボットはクライマーの持ち上がられて規定高さに到達後、地上に向けて放出される。</a:t>
                      </a:r>
                    </a:p>
                    <a:p>
                      <a:r>
                        <a:rPr lang="ja-JP" altLang="ja-JP" sz="1600" dirty="0" smtClean="0"/>
                        <a:t>・ロボットが地上に着地後、クライマーは地上に降下する。</a:t>
                      </a:r>
                    </a:p>
                    <a:p>
                      <a:r>
                        <a:rPr lang="ja-JP" altLang="ja-JP" sz="1600" dirty="0" smtClean="0"/>
                        <a:t>・クライマーが地上に付いて上空の安全確認が出来た後、ロボット</a:t>
                      </a:r>
                      <a:r>
                        <a:rPr lang="ja-JP" altLang="en-US" sz="1600" dirty="0" smtClean="0"/>
                        <a:t>は</a:t>
                      </a:r>
                      <a:r>
                        <a:rPr lang="ja-JP" altLang="ja-JP" sz="1600" dirty="0" smtClean="0"/>
                        <a:t>地上</a:t>
                      </a:r>
                      <a:r>
                        <a:rPr lang="ja-JP" altLang="en-US" sz="1600" dirty="0" smtClean="0"/>
                        <a:t>のサブ・</a:t>
                      </a:r>
                      <a:r>
                        <a:rPr lang="ja-JP" altLang="ja-JP" sz="1600" dirty="0" smtClean="0"/>
                        <a:t>ゴールを目指して自走を開始する。</a:t>
                      </a:r>
                    </a:p>
                    <a:p>
                      <a:r>
                        <a:rPr lang="ja-JP" altLang="ja-JP" sz="1600" dirty="0" smtClean="0"/>
                        <a:t>・降下</a:t>
                      </a:r>
                      <a:r>
                        <a:rPr lang="ja-JP" altLang="en-US" sz="1600" dirty="0" smtClean="0"/>
                        <a:t>タスク</a:t>
                      </a:r>
                      <a:r>
                        <a:rPr lang="ja-JP" altLang="ja-JP" sz="1600" dirty="0" smtClean="0"/>
                        <a:t>の競技時間は</a:t>
                      </a:r>
                      <a:r>
                        <a:rPr lang="en-US" altLang="ja-JP" sz="1600" dirty="0" smtClean="0"/>
                        <a:t>【</a:t>
                      </a:r>
                      <a:r>
                        <a:rPr lang="ja-JP" altLang="ja-JP" sz="1600" dirty="0" smtClean="0"/>
                        <a:t>降下時間＋ゴールまでの地上走行時間</a:t>
                      </a:r>
                      <a:r>
                        <a:rPr lang="en-US" altLang="ja-JP" sz="1600" dirty="0" smtClean="0"/>
                        <a:t>】</a:t>
                      </a:r>
                      <a:r>
                        <a:rPr lang="ja-JP" altLang="ja-JP" sz="1600" dirty="0" smtClean="0"/>
                        <a:t>とする。</a:t>
                      </a:r>
                    </a:p>
                    <a:p>
                      <a:r>
                        <a:rPr lang="ja-JP" altLang="en-US" sz="1600" dirty="0" smtClean="0"/>
                        <a:t>・</a:t>
                      </a:r>
                      <a:r>
                        <a:rPr lang="ja-JP" altLang="ja-JP" sz="1600" dirty="0" smtClean="0"/>
                        <a:t>降下</a:t>
                      </a:r>
                      <a:r>
                        <a:rPr lang="ja-JP" altLang="en-US" sz="1600" dirty="0" smtClean="0"/>
                        <a:t>タスク</a:t>
                      </a:r>
                      <a:r>
                        <a:rPr lang="ja-JP" altLang="ja-JP" sz="1600" dirty="0" smtClean="0"/>
                        <a:t>の順位に基づいて地上</a:t>
                      </a:r>
                      <a:r>
                        <a:rPr lang="ja-JP" altLang="en-US" sz="1600" dirty="0" smtClean="0"/>
                        <a:t>タスク（本選②）</a:t>
                      </a:r>
                      <a:r>
                        <a:rPr lang="ja-JP" altLang="ja-JP" sz="1600" dirty="0" smtClean="0"/>
                        <a:t>を実施</a:t>
                      </a:r>
                      <a:r>
                        <a:rPr lang="ja-JP" altLang="en-US" sz="1600" dirty="0" smtClean="0"/>
                        <a:t>する</a:t>
                      </a:r>
                      <a:endParaRPr lang="ja-JP" altLang="ja-JP" sz="1600" dirty="0" smtClean="0"/>
                    </a:p>
                    <a:p>
                      <a:r>
                        <a:rPr lang="en-US" altLang="ja-JP" sz="1600" dirty="0" smtClean="0"/>
                        <a:t> </a:t>
                      </a:r>
                      <a:endParaRPr lang="ja-JP" altLang="ja-JP" sz="1600" dirty="0" smtClean="0"/>
                    </a:p>
                    <a:p>
                      <a:r>
                        <a:rPr lang="ja-JP" altLang="ja-JP" sz="1600" dirty="0" smtClean="0"/>
                        <a:t>※安全対策</a:t>
                      </a:r>
                    </a:p>
                    <a:p>
                      <a:r>
                        <a:rPr lang="ja-JP" altLang="ja-JP" sz="1600" dirty="0" smtClean="0"/>
                        <a:t>・クライマーが上空にある間は（着地後の）ロボット競技</a:t>
                      </a:r>
                      <a:r>
                        <a:rPr lang="ja-JP" altLang="en-US" sz="1600" dirty="0" smtClean="0"/>
                        <a:t>の進行を停止する</a:t>
                      </a:r>
                      <a:r>
                        <a:rPr lang="ja-JP" altLang="ja-JP" sz="1600" dirty="0" smtClean="0"/>
                        <a:t>。</a:t>
                      </a:r>
                    </a:p>
                    <a:p>
                      <a:r>
                        <a:rPr lang="ja-JP" altLang="ja-JP" sz="1600" dirty="0" smtClean="0"/>
                        <a:t>・クライマーが地上に降り</a:t>
                      </a:r>
                      <a:r>
                        <a:rPr lang="ja-JP" altLang="en-US" sz="1600" dirty="0" smtClean="0"/>
                        <a:t>て安全が確認された後、ロボット審判員の合図で</a:t>
                      </a:r>
                      <a:r>
                        <a:rPr lang="ja-JP" altLang="ja-JP" sz="1600" dirty="0" smtClean="0"/>
                        <a:t>ロボット</a:t>
                      </a:r>
                      <a:r>
                        <a:rPr lang="ja-JP" altLang="en-US" sz="1600" dirty="0" smtClean="0"/>
                        <a:t>競技（サブゴールへの走行）</a:t>
                      </a:r>
                      <a:r>
                        <a:rPr lang="ja-JP" altLang="ja-JP" sz="1600" dirty="0" smtClean="0"/>
                        <a:t>を再開する。</a:t>
                      </a:r>
                      <a:endParaRPr kumimoji="1" lang="ja-JP" altLang="en-US" sz="1600" dirty="0"/>
                    </a:p>
                  </a:txBody>
                  <a:tcPr/>
                </a:tc>
              </a:tr>
              <a:tr h="611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降下タスク後の修理</a:t>
                      </a:r>
                      <a:endParaRPr kumimoji="1" lang="en-US" altLang="ja-JP" sz="1600" dirty="0" smtClean="0"/>
                    </a:p>
                  </a:txBody>
                  <a:tcPr marL="72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本選①の降下タスクにおいてロボットが破損し、本選②に地上タスクでロボットが可動できない場合は本選②開始時間までに参加チームによる申告後修理を可とする。</a:t>
                      </a:r>
                      <a:endParaRPr kumimoji="1" lang="ja-JP" altLang="en-US" sz="1600" dirty="0"/>
                    </a:p>
                  </a:txBody>
                  <a:tcPr/>
                </a:tc>
              </a:tr>
              <a:tr h="1383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ロボットが</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前進できない場合</a:t>
                      </a:r>
                      <a:endParaRPr kumimoji="1" lang="en-US" altLang="ja-JP" sz="1600" dirty="0" smtClean="0"/>
                    </a:p>
                  </a:txBody>
                  <a:tcPr marL="72000" marR="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・ロボットがスタック等により前進（自走）できない場合は、参加チームからの申告によりロボット審判員は競技時間を一時停止する。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・ロボット審判員の指示のもとに参加チーム員が競技コースに入って所定の距離だけロボットを動かくことが出来る。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・参加チームによりロボットが移動させられた距離に応じて競技後に時間加算する。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・（仮）前進できないロボットを</a:t>
                      </a:r>
                      <a:r>
                        <a:rPr kumimoji="1" lang="en-US" altLang="ja-JP" sz="1600" dirty="0" smtClean="0"/>
                        <a:t>30cm</a:t>
                      </a:r>
                      <a:r>
                        <a:rPr kumimoji="1" lang="ja-JP" altLang="en-US" sz="1600" dirty="0" smtClean="0"/>
                        <a:t>する毎に</a:t>
                      </a:r>
                      <a:r>
                        <a:rPr kumimoji="1" lang="en-US" altLang="ja-JP" sz="1600" dirty="0" smtClean="0"/>
                        <a:t>3</a:t>
                      </a:r>
                      <a:r>
                        <a:rPr kumimoji="1" lang="ja-JP" altLang="en-US" sz="1600" dirty="0" smtClean="0"/>
                        <a:t>分の時間加算を行う。</a:t>
                      </a:r>
                      <a:endParaRPr kumimoji="1" lang="ja-JP" altLang="en-US" sz="1600" dirty="0"/>
                    </a:p>
                  </a:txBody>
                  <a:tcPr/>
                </a:tc>
              </a:tr>
            </a:tbl>
          </a:graphicData>
        </a:graphic>
      </p:graphicFrame>
    </p:spTree>
    <p:extLst>
      <p:ext uri="{BB962C8B-B14F-4D97-AF65-F5344CB8AC3E}">
        <p14:creationId xmlns:p14="http://schemas.microsoft.com/office/powerpoint/2010/main" val="306200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DFD4E5A-8514-4538-A436-92D28FAF4B47}"/>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xmlns="" id="{4A3EFF6C-FAF8-4D63-BC63-61B35A9E3057}"/>
              </a:ext>
            </a:extLst>
          </p:cNvPr>
          <p:cNvSpPr>
            <a:spLocks noGrp="1"/>
          </p:cNvSpPr>
          <p:nvPr>
            <p:ph idx="1"/>
          </p:nvPr>
        </p:nvSpPr>
        <p:spPr/>
        <p:txBody>
          <a:bodyPr anchor="ctr">
            <a:normAutofit/>
          </a:bodyPr>
          <a:lstStyle/>
          <a:p>
            <a:pPr marL="0" indent="0" algn="ctr">
              <a:buNone/>
            </a:pPr>
            <a:r>
              <a:rPr lang="ja-JP" altLang="en-US" sz="4400" dirty="0" smtClean="0"/>
              <a:t>以上</a:t>
            </a:r>
            <a:endParaRPr kumimoji="1" lang="ja-JP" altLang="en-US" sz="4400" dirty="0"/>
          </a:p>
        </p:txBody>
      </p:sp>
    </p:spTree>
    <p:extLst>
      <p:ext uri="{BB962C8B-B14F-4D97-AF65-F5344CB8AC3E}">
        <p14:creationId xmlns:p14="http://schemas.microsoft.com/office/powerpoint/2010/main" val="5082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はじめに：ロボット競技手順の変更</a:t>
            </a:r>
            <a:endParaRPr kumimoji="1" lang="ja-JP" altLang="en-US" dirty="0"/>
          </a:p>
        </p:txBody>
      </p:sp>
      <p:sp>
        <p:nvSpPr>
          <p:cNvPr id="3" name="コンテンツ プレースホルダー 2"/>
          <p:cNvSpPr>
            <a:spLocks noGrp="1"/>
          </p:cNvSpPr>
          <p:nvPr>
            <p:ph idx="1"/>
          </p:nvPr>
        </p:nvSpPr>
        <p:spPr>
          <a:xfrm>
            <a:off x="628649" y="1271847"/>
            <a:ext cx="8068783" cy="3773844"/>
          </a:xfrm>
          <a:noFill/>
        </p:spPr>
        <p:txBody>
          <a:bodyPr>
            <a:normAutofit/>
          </a:bodyPr>
          <a:lstStyle/>
          <a:p>
            <a:r>
              <a:rPr lang="en-US" altLang="ja-JP" dirty="0" smtClean="0"/>
              <a:t>SPEC</a:t>
            </a:r>
            <a:r>
              <a:rPr lang="ja-JP" altLang="en-US" dirty="0" smtClean="0"/>
              <a:t> </a:t>
            </a:r>
            <a:r>
              <a:rPr lang="en-US" altLang="ja-JP" dirty="0" smtClean="0"/>
              <a:t>x ROC</a:t>
            </a:r>
            <a:r>
              <a:rPr lang="ja-JP" altLang="en-US" dirty="0" smtClean="0"/>
              <a:t>大会の安全性向上とスムーズな運営を考慮してロボット競技の実施内容・手順を以下のように変更します。</a:t>
            </a:r>
            <a:endParaRPr lang="en-US" altLang="ja-JP" dirty="0"/>
          </a:p>
          <a:p>
            <a:pPr marL="0" indent="0">
              <a:buNone/>
            </a:pPr>
            <a:r>
              <a:rPr lang="ja-JP" altLang="en-US" dirty="0"/>
              <a:t>１）</a:t>
            </a:r>
            <a:r>
              <a:rPr lang="ja-JP" altLang="en-US" dirty="0" smtClean="0"/>
              <a:t>降下タスクと地上タスクを別々の場所で実施する。</a:t>
            </a:r>
            <a:endParaRPr lang="en-US" altLang="ja-JP" dirty="0" smtClean="0"/>
          </a:p>
          <a:p>
            <a:pPr marL="0" indent="0">
              <a:buNone/>
            </a:pPr>
            <a:r>
              <a:rPr lang="ja-JP" altLang="en-US" dirty="0"/>
              <a:t>２）</a:t>
            </a:r>
            <a:r>
              <a:rPr lang="ja-JP" altLang="en-US" dirty="0" smtClean="0"/>
              <a:t>ロボット競技を予選と本選に分けて実施する。</a:t>
            </a:r>
            <a:endParaRPr lang="en-US" altLang="ja-JP" dirty="0" smtClean="0"/>
          </a:p>
          <a:p>
            <a:pPr marL="0" indent="0">
              <a:buNone/>
            </a:pPr>
            <a:r>
              <a:rPr lang="ja-JP" altLang="en-US" sz="2000" dirty="0"/>
              <a:t>　</a:t>
            </a:r>
            <a:r>
              <a:rPr lang="ja-JP" altLang="en-US" sz="2000" dirty="0" smtClean="0"/>
              <a:t>　予選：地上タスクを行い、結果に応じて本選開始順を決める。</a:t>
            </a:r>
            <a:endParaRPr lang="en-US" altLang="ja-JP" sz="2000" dirty="0"/>
          </a:p>
          <a:p>
            <a:pPr marL="0" indent="0">
              <a:buNone/>
            </a:pPr>
            <a:r>
              <a:rPr lang="ja-JP" altLang="en-US" sz="2000" dirty="0" smtClean="0"/>
              <a:t>　　本選</a:t>
            </a:r>
            <a:r>
              <a:rPr lang="ja-JP" altLang="en-US" sz="2000" dirty="0"/>
              <a:t>：①降下</a:t>
            </a:r>
            <a:r>
              <a:rPr lang="ja-JP" altLang="en-US" sz="2000" dirty="0" smtClean="0"/>
              <a:t>タスク（降下順は予選順位に応じる）</a:t>
            </a:r>
            <a:endParaRPr lang="en-US" altLang="ja-JP" sz="2000" dirty="0" smtClean="0"/>
          </a:p>
          <a:p>
            <a:pPr marL="0" indent="0">
              <a:buNone/>
            </a:pPr>
            <a:r>
              <a:rPr lang="ja-JP" altLang="en-US" sz="2000" dirty="0"/>
              <a:t>　</a:t>
            </a:r>
            <a:r>
              <a:rPr lang="ja-JP" altLang="en-US" sz="2000" dirty="0" smtClean="0"/>
              <a:t>　　　　　　②地上タスク（出走順は本選</a:t>
            </a:r>
            <a:r>
              <a:rPr lang="ja-JP" altLang="en-US" sz="2000" dirty="0"/>
              <a:t>①</a:t>
            </a:r>
            <a:r>
              <a:rPr lang="ja-JP" altLang="en-US" sz="2000" dirty="0" smtClean="0"/>
              <a:t>降下タスクに応じる）</a:t>
            </a:r>
            <a:endParaRPr lang="en-US" altLang="ja-JP" sz="2000" dirty="0" smtClean="0"/>
          </a:p>
        </p:txBody>
      </p:sp>
    </p:spTree>
    <p:extLst>
      <p:ext uri="{BB962C8B-B14F-4D97-AF65-F5344CB8AC3E}">
        <p14:creationId xmlns:p14="http://schemas.microsoft.com/office/powerpoint/2010/main" val="32914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降下</a:t>
            </a:r>
            <a:r>
              <a:rPr lang="ja-JP" altLang="en-US" dirty="0"/>
              <a:t>タスク</a:t>
            </a:r>
            <a:r>
              <a:rPr lang="ja-JP" altLang="en-US" dirty="0" smtClean="0"/>
              <a:t>と地上タスクの分離</a:t>
            </a:r>
            <a:endParaRPr kumimoji="1" lang="ja-JP" altLang="en-US" dirty="0"/>
          </a:p>
        </p:txBody>
      </p:sp>
      <p:sp>
        <p:nvSpPr>
          <p:cNvPr id="3" name="コンテンツ プレースホルダー 2"/>
          <p:cNvSpPr>
            <a:spLocks noGrp="1"/>
          </p:cNvSpPr>
          <p:nvPr>
            <p:ph idx="1"/>
          </p:nvPr>
        </p:nvSpPr>
        <p:spPr>
          <a:xfrm>
            <a:off x="628650" y="689972"/>
            <a:ext cx="7886700" cy="4905116"/>
          </a:xfrm>
        </p:spPr>
        <p:txBody>
          <a:bodyPr>
            <a:normAutofit/>
          </a:bodyPr>
          <a:lstStyle/>
          <a:p>
            <a:pPr marL="0" indent="0">
              <a:buNone/>
            </a:pPr>
            <a:endParaRPr kumimoji="1" lang="en-US" altLang="ja-JP" dirty="0" smtClean="0"/>
          </a:p>
          <a:p>
            <a:r>
              <a:rPr lang="ja-JP" altLang="en-US" dirty="0" smtClean="0"/>
              <a:t>ロボット競技は降下タスクと地上タスク</a:t>
            </a:r>
            <a:r>
              <a:rPr lang="ja-JP" altLang="en-US" dirty="0"/>
              <a:t>を</a:t>
            </a:r>
            <a:r>
              <a:rPr lang="ja-JP" altLang="en-US" dirty="0" smtClean="0"/>
              <a:t>分離して</a:t>
            </a:r>
            <a:r>
              <a:rPr lang="ja-JP" altLang="en-US" dirty="0"/>
              <a:t>実施</a:t>
            </a:r>
            <a:r>
              <a:rPr lang="ja-JP" altLang="en-US" dirty="0" smtClean="0"/>
              <a:t>する。</a:t>
            </a:r>
            <a:endParaRPr lang="en-US" altLang="ja-JP"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1" y="1845358"/>
            <a:ext cx="2663825"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85" y="1782308"/>
            <a:ext cx="2332105"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6714313" y="4441396"/>
            <a:ext cx="2026517" cy="584775"/>
          </a:xfrm>
          <a:prstGeom prst="rect">
            <a:avLst/>
          </a:prstGeom>
          <a:solidFill>
            <a:srgbClr val="0000FF"/>
          </a:solidFill>
        </p:spPr>
        <p:txBody>
          <a:bodyPr wrap="none" rtlCol="0">
            <a:spAutoFit/>
          </a:bodyPr>
          <a:lstStyle/>
          <a:p>
            <a:pPr algn="ctr"/>
            <a:r>
              <a:rPr lang="ja-JP" altLang="en-US" b="1" dirty="0" smtClean="0">
                <a:solidFill>
                  <a:schemeClr val="bg1"/>
                </a:solidFill>
              </a:rPr>
              <a:t>地上タスク</a:t>
            </a:r>
            <a:endParaRPr lang="en-US" altLang="ja-JP" b="1" dirty="0" smtClean="0">
              <a:solidFill>
                <a:schemeClr val="bg1"/>
              </a:solidFill>
            </a:endParaRPr>
          </a:p>
          <a:p>
            <a:pPr algn="ctr"/>
            <a:r>
              <a:rPr lang="ja-JP" altLang="en-US" sz="1400" b="1" dirty="0" smtClean="0">
                <a:solidFill>
                  <a:schemeClr val="bg1"/>
                </a:solidFill>
              </a:rPr>
              <a:t>（降下タスクと別の場所）</a:t>
            </a:r>
            <a:endParaRPr lang="en-US" altLang="ja-JP" sz="1400" b="1" dirty="0" smtClean="0">
              <a:solidFill>
                <a:schemeClr val="bg1"/>
              </a:solidFill>
            </a:endParaRPr>
          </a:p>
        </p:txBody>
      </p:sp>
      <p:sp>
        <p:nvSpPr>
          <p:cNvPr id="9" name="テキスト ボックス 8"/>
          <p:cNvSpPr txBox="1"/>
          <p:nvPr/>
        </p:nvSpPr>
        <p:spPr>
          <a:xfrm>
            <a:off x="5559103" y="2475998"/>
            <a:ext cx="2315056" cy="584775"/>
          </a:xfrm>
          <a:prstGeom prst="rect">
            <a:avLst/>
          </a:prstGeom>
          <a:solidFill>
            <a:srgbClr val="0000FF"/>
          </a:solidFill>
        </p:spPr>
        <p:txBody>
          <a:bodyPr wrap="none" rtlCol="0">
            <a:spAutoFit/>
          </a:bodyPr>
          <a:lstStyle/>
          <a:p>
            <a:pPr algn="ctr"/>
            <a:r>
              <a:rPr lang="ja-JP" altLang="en-US" b="1" dirty="0" smtClean="0">
                <a:solidFill>
                  <a:schemeClr val="bg1"/>
                </a:solidFill>
              </a:rPr>
              <a:t>降下タスク</a:t>
            </a:r>
            <a:endParaRPr lang="en-US" altLang="ja-JP" b="1" dirty="0" smtClean="0">
              <a:solidFill>
                <a:schemeClr val="bg1"/>
              </a:solidFill>
            </a:endParaRPr>
          </a:p>
          <a:p>
            <a:pPr algn="ctr"/>
            <a:r>
              <a:rPr lang="ja-JP" altLang="en-US" sz="1400" b="1" dirty="0" smtClean="0">
                <a:solidFill>
                  <a:schemeClr val="bg1"/>
                </a:solidFill>
              </a:rPr>
              <a:t>（クライマー競技と同じ場所）</a:t>
            </a:r>
            <a:endParaRPr lang="en-US" altLang="ja-JP" sz="1400" b="1" dirty="0" smtClean="0">
              <a:solidFill>
                <a:schemeClr val="bg1"/>
              </a:solidFill>
            </a:endParaRPr>
          </a:p>
        </p:txBody>
      </p:sp>
      <p:pic>
        <p:nvPicPr>
          <p:cNvPr id="1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890" y="5058000"/>
            <a:ext cx="370711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右矢印 10"/>
          <p:cNvSpPr/>
          <p:nvPr/>
        </p:nvSpPr>
        <p:spPr>
          <a:xfrm rot="20584160">
            <a:off x="2922763" y="3864728"/>
            <a:ext cx="1102511" cy="55213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276208">
            <a:off x="2931054" y="5793625"/>
            <a:ext cx="1038035" cy="55213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3695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ロボット競技：降下タスク</a:t>
            </a:r>
            <a:endParaRPr kumimoji="1" lang="ja-JP" altLang="en-US" dirty="0"/>
          </a:p>
        </p:txBody>
      </p:sp>
      <p:sp>
        <p:nvSpPr>
          <p:cNvPr id="3" name="コンテンツ プレースホルダー 2"/>
          <p:cNvSpPr>
            <a:spLocks noGrp="1"/>
          </p:cNvSpPr>
          <p:nvPr>
            <p:ph idx="1"/>
          </p:nvPr>
        </p:nvSpPr>
        <p:spPr>
          <a:xfrm>
            <a:off x="593025" y="736696"/>
            <a:ext cx="8184274" cy="4905116"/>
          </a:xfrm>
        </p:spPr>
        <p:txBody>
          <a:bodyPr>
            <a:normAutofit/>
          </a:bodyPr>
          <a:lstStyle/>
          <a:p>
            <a:pPr marL="0" indent="0">
              <a:buNone/>
            </a:pPr>
            <a:endParaRPr kumimoji="1" lang="en-US" altLang="ja-JP" dirty="0" smtClean="0"/>
          </a:p>
          <a:p>
            <a:r>
              <a:rPr lang="ja-JP" altLang="en-US" dirty="0" smtClean="0"/>
              <a:t>ロボット降下タスク</a:t>
            </a:r>
            <a:endParaRPr lang="en-US" altLang="ja-JP" dirty="0"/>
          </a:p>
          <a:p>
            <a:endParaRPr lang="en-US" altLang="ja-JP" dirty="0" smtClean="0"/>
          </a:p>
          <a:p>
            <a:pPr marL="0" indent="0">
              <a:buNone/>
            </a:pPr>
            <a:r>
              <a:rPr lang="ja-JP" altLang="en-US" dirty="0"/>
              <a:t>　</a:t>
            </a:r>
            <a:r>
              <a:rPr lang="ja-JP" altLang="en-US" dirty="0" smtClean="0"/>
              <a:t>①：ロボットはクライマーにより所定高度（</a:t>
            </a:r>
            <a:r>
              <a:rPr lang="en-US" altLang="ja-JP" dirty="0" smtClean="0"/>
              <a:t>100</a:t>
            </a:r>
            <a:r>
              <a:rPr lang="ja-JP" altLang="en-US" dirty="0" smtClean="0"/>
              <a:t>ｍ）まで上昇</a:t>
            </a:r>
            <a:endParaRPr lang="en-US" altLang="ja-JP" dirty="0" smtClean="0"/>
          </a:p>
          <a:p>
            <a:pPr marL="0" indent="0">
              <a:buNone/>
            </a:pPr>
            <a:r>
              <a:rPr lang="ja-JP" altLang="en-US" dirty="0"/>
              <a:t>　</a:t>
            </a:r>
            <a:r>
              <a:rPr lang="ja-JP" altLang="en-US" dirty="0" smtClean="0"/>
              <a:t>②：所定高度到達</a:t>
            </a:r>
            <a:r>
              <a:rPr lang="ja-JP" altLang="en-US" dirty="0"/>
              <a:t>後</a:t>
            </a:r>
            <a:r>
              <a:rPr lang="ja-JP" altLang="en-US" dirty="0" smtClean="0"/>
              <a:t>にクライマーより射出</a:t>
            </a:r>
            <a:endParaRPr lang="en-US" altLang="ja-JP" dirty="0" smtClean="0"/>
          </a:p>
          <a:p>
            <a:pPr marL="0" indent="0">
              <a:buNone/>
            </a:pPr>
            <a:r>
              <a:rPr lang="ja-JP" altLang="en-US" dirty="0"/>
              <a:t>　</a:t>
            </a:r>
            <a:r>
              <a:rPr lang="ja-JP" altLang="en-US" dirty="0" smtClean="0"/>
              <a:t>③：ロボットは地上に向かって降下</a:t>
            </a:r>
            <a:r>
              <a:rPr lang="en-US" altLang="ja-JP" dirty="0" smtClean="0"/>
              <a:t>/</a:t>
            </a:r>
            <a:r>
              <a:rPr lang="ja-JP" altLang="en-US" dirty="0" smtClean="0"/>
              <a:t>減速</a:t>
            </a:r>
            <a:r>
              <a:rPr lang="en-US" altLang="ja-JP" dirty="0" smtClean="0"/>
              <a:t>/</a:t>
            </a:r>
            <a:r>
              <a:rPr lang="ja-JP" altLang="en-US" dirty="0" smtClean="0"/>
              <a:t>着地</a:t>
            </a:r>
            <a:endParaRPr lang="en-US" altLang="ja-JP" dirty="0" smtClean="0"/>
          </a:p>
          <a:p>
            <a:pPr marL="0" indent="0">
              <a:buNone/>
            </a:pPr>
            <a:r>
              <a:rPr lang="ja-JP" altLang="en-US" dirty="0"/>
              <a:t>　</a:t>
            </a:r>
            <a:r>
              <a:rPr lang="ja-JP" altLang="en-US" dirty="0" smtClean="0"/>
              <a:t>④：着地後に</a:t>
            </a:r>
            <a:r>
              <a:rPr lang="ja-JP" altLang="en-US" dirty="0"/>
              <a:t>所定の</a:t>
            </a:r>
            <a:r>
              <a:rPr lang="ja-JP" altLang="en-US" dirty="0" smtClean="0"/>
              <a:t>サブゴールまで移動。</a:t>
            </a:r>
            <a:endParaRPr lang="en-US" altLang="ja-JP" dirty="0" smtClean="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2052" y="2807078"/>
            <a:ext cx="2417473" cy="391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グループ化 4"/>
          <p:cNvGrpSpPr/>
          <p:nvPr/>
        </p:nvGrpSpPr>
        <p:grpSpPr>
          <a:xfrm>
            <a:off x="10458800" y="1061176"/>
            <a:ext cx="2930161" cy="3111410"/>
            <a:chOff x="4893210" y="1247370"/>
            <a:chExt cx="2930161" cy="3111410"/>
          </a:xfrm>
        </p:grpSpPr>
        <p:sp>
          <p:nvSpPr>
            <p:cNvPr id="6" name="正方形/長方形 5"/>
            <p:cNvSpPr/>
            <p:nvPr/>
          </p:nvSpPr>
          <p:spPr>
            <a:xfrm>
              <a:off x="4893210" y="1370297"/>
              <a:ext cx="172819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ランチエリア</a:t>
              </a:r>
              <a:endParaRPr kumimoji="1" lang="ja-JP" altLang="en-US" sz="1400" b="1" dirty="0">
                <a:solidFill>
                  <a:schemeClr val="tx2">
                    <a:lumMod val="50000"/>
                  </a:schemeClr>
                </a:solidFill>
              </a:endParaRPr>
            </a:p>
          </p:txBody>
        </p:sp>
        <p:sp>
          <p:nvSpPr>
            <p:cNvPr id="8" name="正方形/長方形 7"/>
            <p:cNvSpPr/>
            <p:nvPr/>
          </p:nvSpPr>
          <p:spPr>
            <a:xfrm>
              <a:off x="4893210" y="2515043"/>
              <a:ext cx="172819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2">
                      <a:lumMod val="50000"/>
                    </a:schemeClr>
                  </a:solidFill>
                </a:rPr>
                <a:t>着地</a:t>
              </a:r>
              <a:r>
                <a:rPr kumimoji="1" lang="ja-JP" altLang="en-US" sz="1400" b="1" dirty="0" smtClean="0">
                  <a:solidFill>
                    <a:schemeClr val="tx2">
                      <a:lumMod val="50000"/>
                    </a:schemeClr>
                  </a:solidFill>
                </a:rPr>
                <a:t>エリア</a:t>
              </a:r>
              <a:endParaRPr kumimoji="1" lang="ja-JP" altLang="en-US" sz="1400" b="1" dirty="0">
                <a:solidFill>
                  <a:schemeClr val="tx2">
                    <a:lumMod val="50000"/>
                  </a:schemeClr>
                </a:solidFill>
              </a:endParaRPr>
            </a:p>
          </p:txBody>
        </p:sp>
        <p:sp>
          <p:nvSpPr>
            <p:cNvPr id="9" name="正方形/長方形 8"/>
            <p:cNvSpPr/>
            <p:nvPr/>
          </p:nvSpPr>
          <p:spPr>
            <a:xfrm>
              <a:off x="4893210" y="3659789"/>
              <a:ext cx="172819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サブゴール</a:t>
              </a:r>
              <a:endParaRPr kumimoji="1" lang="ja-JP" altLang="en-US" sz="1400" b="1" dirty="0">
                <a:solidFill>
                  <a:schemeClr val="tx2">
                    <a:lumMod val="50000"/>
                  </a:schemeClr>
                </a:solidFill>
              </a:endParaRPr>
            </a:p>
          </p:txBody>
        </p:sp>
        <p:cxnSp>
          <p:nvCxnSpPr>
            <p:cNvPr id="12" name="直線矢印コネクタ 11"/>
            <p:cNvCxnSpPr>
              <a:stCxn id="6" idx="2"/>
              <a:endCxn id="8" idx="0"/>
            </p:cNvCxnSpPr>
            <p:nvPr/>
          </p:nvCxnSpPr>
          <p:spPr>
            <a:xfrm>
              <a:off x="5757306" y="1946361"/>
              <a:ext cx="0" cy="568682"/>
            </a:xfrm>
            <a:prstGeom prst="straightConnector1">
              <a:avLst/>
            </a:prstGeom>
            <a:ln w="19050">
              <a:solidFill>
                <a:schemeClr val="tx2">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8" idx="2"/>
              <a:endCxn id="9" idx="0"/>
            </p:cNvCxnSpPr>
            <p:nvPr/>
          </p:nvCxnSpPr>
          <p:spPr>
            <a:xfrm>
              <a:off x="5757306" y="3091107"/>
              <a:ext cx="0" cy="568682"/>
            </a:xfrm>
            <a:prstGeom prst="straightConnector1">
              <a:avLst/>
            </a:prstGeom>
            <a:ln w="19050">
              <a:solidFill>
                <a:schemeClr val="tx2">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6591071" y="1247370"/>
              <a:ext cx="1080120"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上昇</a:t>
              </a:r>
              <a:endParaRPr kumimoji="1" lang="en-US" altLang="ja-JP" sz="1400" b="1" dirty="0" smtClean="0">
                <a:solidFill>
                  <a:schemeClr val="tx2">
                    <a:lumMod val="50000"/>
                  </a:schemeClr>
                </a:solidFill>
              </a:endParaRPr>
            </a:p>
            <a:p>
              <a:pPr algn="ctr"/>
              <a:r>
                <a:rPr lang="ja-JP" altLang="en-US" sz="1400" b="1" dirty="0" smtClean="0">
                  <a:solidFill>
                    <a:schemeClr val="tx2">
                      <a:lumMod val="50000"/>
                    </a:schemeClr>
                  </a:solidFill>
                </a:rPr>
                <a:t>射出</a:t>
              </a:r>
              <a:endParaRPr lang="en-US" altLang="ja-JP" sz="1400" b="1" dirty="0" smtClean="0">
                <a:solidFill>
                  <a:schemeClr val="tx2">
                    <a:lumMod val="50000"/>
                  </a:schemeClr>
                </a:solidFill>
              </a:endParaRPr>
            </a:p>
          </p:txBody>
        </p:sp>
        <p:sp>
          <p:nvSpPr>
            <p:cNvPr id="17" name="正方形/長方形 16"/>
            <p:cNvSpPr/>
            <p:nvPr/>
          </p:nvSpPr>
          <p:spPr>
            <a:xfrm>
              <a:off x="6591071" y="2392116"/>
              <a:ext cx="1080120"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降下</a:t>
              </a:r>
              <a:endParaRPr kumimoji="1" lang="en-US" altLang="ja-JP" sz="1400" b="1" dirty="0" smtClean="0">
                <a:solidFill>
                  <a:schemeClr val="tx2">
                    <a:lumMod val="50000"/>
                  </a:schemeClr>
                </a:solidFill>
              </a:endParaRPr>
            </a:p>
            <a:p>
              <a:pPr algn="ctr"/>
              <a:r>
                <a:rPr lang="ja-JP" altLang="en-US" sz="1400" b="1" dirty="0" smtClean="0">
                  <a:solidFill>
                    <a:schemeClr val="tx2">
                      <a:lumMod val="50000"/>
                    </a:schemeClr>
                  </a:solidFill>
                </a:rPr>
                <a:t>減速</a:t>
              </a:r>
              <a:endParaRPr lang="en-US" altLang="ja-JP" sz="1400" b="1" dirty="0" smtClean="0">
                <a:solidFill>
                  <a:schemeClr val="tx2">
                    <a:lumMod val="50000"/>
                  </a:schemeClr>
                </a:solidFill>
              </a:endParaRPr>
            </a:p>
            <a:p>
              <a:pPr algn="ctr"/>
              <a:r>
                <a:rPr lang="ja-JP" altLang="en-US" sz="1400" b="1" dirty="0" smtClean="0">
                  <a:solidFill>
                    <a:schemeClr val="tx2">
                      <a:lumMod val="50000"/>
                    </a:schemeClr>
                  </a:solidFill>
                </a:rPr>
                <a:t>着地</a:t>
              </a:r>
              <a:endParaRPr kumimoji="1" lang="ja-JP" altLang="en-US" sz="1400" b="1" dirty="0">
                <a:solidFill>
                  <a:schemeClr val="tx2">
                    <a:lumMod val="50000"/>
                  </a:schemeClr>
                </a:solidFill>
              </a:endParaRPr>
            </a:p>
          </p:txBody>
        </p:sp>
        <p:sp>
          <p:nvSpPr>
            <p:cNvPr id="18" name="正方形/長方形 17"/>
            <p:cNvSpPr/>
            <p:nvPr/>
          </p:nvSpPr>
          <p:spPr>
            <a:xfrm>
              <a:off x="6438892" y="3536862"/>
              <a:ext cx="1384479"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降下タスク</a:t>
              </a:r>
              <a:endParaRPr kumimoji="1" lang="en-US" altLang="ja-JP" sz="1400" b="1" dirty="0" smtClean="0">
                <a:solidFill>
                  <a:schemeClr val="tx2">
                    <a:lumMod val="50000"/>
                  </a:schemeClr>
                </a:solidFill>
              </a:endParaRPr>
            </a:p>
            <a:p>
              <a:pPr algn="ctr"/>
              <a:r>
                <a:rPr lang="ja-JP" altLang="en-US" sz="1400" b="1" dirty="0" smtClean="0">
                  <a:solidFill>
                    <a:schemeClr val="tx2">
                      <a:lumMod val="50000"/>
                    </a:schemeClr>
                  </a:solidFill>
                </a:rPr>
                <a:t>終了</a:t>
              </a:r>
              <a:endParaRPr kumimoji="1" lang="ja-JP" altLang="en-US" sz="1400" b="1" dirty="0">
                <a:solidFill>
                  <a:schemeClr val="tx2">
                    <a:lumMod val="50000"/>
                  </a:schemeClr>
                </a:solidFill>
              </a:endParaRPr>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316" y="4323548"/>
            <a:ext cx="2268040" cy="240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1140030" y="5189519"/>
            <a:ext cx="1496285" cy="673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00FF"/>
                </a:solidFill>
              </a:rPr>
              <a:t>◆新しい</a:t>
            </a:r>
            <a:endParaRPr kumimoji="1" lang="en-US" altLang="ja-JP" sz="1600" b="1" dirty="0" smtClean="0">
              <a:solidFill>
                <a:srgbClr val="0000FF"/>
              </a:solidFill>
            </a:endParaRPr>
          </a:p>
          <a:p>
            <a:pPr algn="ctr"/>
            <a:r>
              <a:rPr kumimoji="1" lang="ja-JP" altLang="en-US" sz="1600" b="1" dirty="0" smtClean="0">
                <a:solidFill>
                  <a:srgbClr val="0000FF"/>
                </a:solidFill>
              </a:rPr>
              <a:t>降下タスク</a:t>
            </a:r>
            <a:endParaRPr kumimoji="1" lang="en-US" altLang="ja-JP" sz="1600" b="1" dirty="0" smtClean="0">
              <a:solidFill>
                <a:srgbClr val="0000FF"/>
              </a:solidFill>
            </a:endParaRPr>
          </a:p>
          <a:p>
            <a:pPr algn="ctr"/>
            <a:r>
              <a:rPr lang="ja-JP" altLang="en-US" sz="1600" b="1" dirty="0" smtClean="0">
                <a:solidFill>
                  <a:srgbClr val="0000FF"/>
                </a:solidFill>
              </a:rPr>
              <a:t>の流れ</a:t>
            </a:r>
            <a:endParaRPr kumimoji="1" lang="ja-JP" altLang="en-US" sz="1600" b="1" dirty="0">
              <a:solidFill>
                <a:srgbClr val="0000FF"/>
              </a:solidFill>
            </a:endParaRPr>
          </a:p>
        </p:txBody>
      </p:sp>
    </p:spTree>
    <p:extLst>
      <p:ext uri="{BB962C8B-B14F-4D97-AF65-F5344CB8AC3E}">
        <p14:creationId xmlns:p14="http://schemas.microsoft.com/office/powerpoint/2010/main" val="1617700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降下タスク</a:t>
            </a:r>
            <a:r>
              <a:rPr kumimoji="1" lang="en-US" altLang="ja-JP" dirty="0" smtClean="0"/>
              <a:t>:</a:t>
            </a:r>
            <a:r>
              <a:rPr kumimoji="1" lang="ja-JP" altLang="en-US" dirty="0" smtClean="0"/>
              <a:t>レイアウト・サイズ変更</a:t>
            </a:r>
            <a:endParaRPr kumimoji="1" lang="ja-JP" altLang="en-US" dirty="0"/>
          </a:p>
        </p:txBody>
      </p:sp>
      <p:sp>
        <p:nvSpPr>
          <p:cNvPr id="3" name="コンテンツ プレースホルダー 2"/>
          <p:cNvSpPr>
            <a:spLocks noGrp="1"/>
          </p:cNvSpPr>
          <p:nvPr>
            <p:ph idx="1"/>
          </p:nvPr>
        </p:nvSpPr>
        <p:spPr>
          <a:xfrm>
            <a:off x="628650" y="689972"/>
            <a:ext cx="8184274" cy="4905116"/>
          </a:xfrm>
        </p:spPr>
        <p:txBody>
          <a:bodyPr>
            <a:normAutofit/>
          </a:bodyPr>
          <a:lstStyle/>
          <a:p>
            <a:pPr marL="0" indent="0">
              <a:buNone/>
            </a:pPr>
            <a:endParaRPr kumimoji="1" lang="en-US" altLang="ja-JP" dirty="0" smtClean="0"/>
          </a:p>
          <a:p>
            <a:r>
              <a:rPr lang="ja-JP" altLang="en-US" dirty="0" smtClean="0"/>
              <a:t>降下タスクの競技エリアを以下のように変更する</a:t>
            </a:r>
            <a:endParaRPr lang="en-US" altLang="ja-JP" dirty="0"/>
          </a:p>
        </p:txBody>
      </p:sp>
      <p:graphicFrame>
        <p:nvGraphicFramePr>
          <p:cNvPr id="43" name="表 42"/>
          <p:cNvGraphicFramePr>
            <a:graphicFrameLocks noGrp="1"/>
          </p:cNvGraphicFramePr>
          <p:nvPr>
            <p:extLst>
              <p:ext uri="{D42A27DB-BD31-4B8C-83A1-F6EECF244321}">
                <p14:modId xmlns:p14="http://schemas.microsoft.com/office/powerpoint/2010/main" val="1200966936"/>
              </p:ext>
            </p:extLst>
          </p:nvPr>
        </p:nvGraphicFramePr>
        <p:xfrm>
          <a:off x="116958" y="1826215"/>
          <a:ext cx="8920716" cy="4776604"/>
        </p:xfrm>
        <a:graphic>
          <a:graphicData uri="http://schemas.openxmlformats.org/drawingml/2006/table">
            <a:tbl>
              <a:tblPr firstRow="1" bandRow="1">
                <a:tableStyleId>{5C22544A-7EE6-4342-B048-85BDC9FD1C3A}</a:tableStyleId>
              </a:tblPr>
              <a:tblGrid>
                <a:gridCol w="5036933"/>
                <a:gridCol w="3883783"/>
              </a:tblGrid>
              <a:tr h="423645">
                <a:tc>
                  <a:txBody>
                    <a:bodyPr/>
                    <a:lstStyle/>
                    <a:p>
                      <a:pPr algn="ctr"/>
                      <a:r>
                        <a:rPr kumimoji="1" lang="en-US" altLang="ja-JP" sz="2000" dirty="0" smtClean="0"/>
                        <a:t>【</a:t>
                      </a:r>
                      <a:r>
                        <a:rPr kumimoji="1" lang="ja-JP" altLang="en-US" sz="2000" dirty="0" smtClean="0"/>
                        <a:t>変更前</a:t>
                      </a:r>
                      <a:r>
                        <a:rPr kumimoji="1" lang="en-US" altLang="ja-JP" sz="2000" dirty="0" smtClean="0"/>
                        <a:t>】</a:t>
                      </a:r>
                      <a:endParaRPr kumimoji="1" lang="ja-JP" altLang="en-US" sz="2000" dirty="0"/>
                    </a:p>
                  </a:txBody>
                  <a:tcPr/>
                </a:tc>
                <a:tc>
                  <a:txBody>
                    <a:bodyPr/>
                    <a:lstStyle/>
                    <a:p>
                      <a:pPr algn="ctr"/>
                      <a:r>
                        <a:rPr kumimoji="1" lang="en-US" altLang="ja-JP" sz="2000" dirty="0" smtClean="0"/>
                        <a:t>【</a:t>
                      </a:r>
                      <a:r>
                        <a:rPr kumimoji="1" lang="ja-JP" altLang="en-US" sz="2000" dirty="0" smtClean="0"/>
                        <a:t>変更後</a:t>
                      </a:r>
                      <a:r>
                        <a:rPr kumimoji="1" lang="en-US" altLang="ja-JP" sz="2000" dirty="0" smtClean="0"/>
                        <a:t>】</a:t>
                      </a:r>
                      <a:endParaRPr kumimoji="1" lang="ja-JP" altLang="en-US" sz="2000" dirty="0"/>
                    </a:p>
                  </a:txBody>
                  <a:tcPr/>
                </a:tc>
              </a:tr>
              <a:tr h="4352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直径</a:t>
                      </a:r>
                      <a:r>
                        <a:rPr kumimoji="1" lang="en-US" altLang="ja-JP" sz="1600" dirty="0" smtClean="0"/>
                        <a:t>100m</a:t>
                      </a:r>
                      <a:r>
                        <a:rPr kumimoji="1" lang="ja-JP" altLang="en-US" sz="1600" dirty="0" smtClean="0"/>
                        <a:t>（仮）</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競技エリア（</a:t>
                      </a:r>
                      <a:r>
                        <a:rPr kumimoji="1" lang="en-US" altLang="ja-JP" sz="1600" dirty="0" smtClean="0"/>
                        <a:t>6</a:t>
                      </a:r>
                      <a:r>
                        <a:rPr kumimoji="1" lang="ja-JP" altLang="en-US" sz="1600" dirty="0" smtClean="0"/>
                        <a:t>種類）</a:t>
                      </a:r>
                    </a:p>
                    <a:p>
                      <a:r>
                        <a:rPr kumimoji="1" lang="ja-JP" altLang="en-US" sz="1600" dirty="0" smtClean="0"/>
                        <a:t>①ランチエリア</a:t>
                      </a:r>
                      <a:endParaRPr kumimoji="1" lang="en-US" altLang="ja-JP" sz="1600" dirty="0" smtClean="0"/>
                    </a:p>
                    <a:p>
                      <a:r>
                        <a:rPr kumimoji="1" lang="ja-JP" altLang="en-US" sz="1600" dirty="0" smtClean="0"/>
                        <a:t>②着地エリア</a:t>
                      </a:r>
                      <a:endParaRPr kumimoji="1" lang="en-US" altLang="ja-JP" sz="1600" dirty="0" smtClean="0"/>
                    </a:p>
                    <a:p>
                      <a:r>
                        <a:rPr kumimoji="1" lang="ja-JP" altLang="en-US" sz="1600" dirty="0" smtClean="0"/>
                        <a:t>③回収エリア</a:t>
                      </a:r>
                      <a:endParaRPr kumimoji="1" lang="en-US" altLang="ja-JP" sz="1600" dirty="0" smtClean="0"/>
                    </a:p>
                    <a:p>
                      <a:r>
                        <a:rPr kumimoji="1" lang="ja-JP" altLang="en-US" sz="1600" dirty="0" smtClean="0"/>
                        <a:t>④悪路エリア</a:t>
                      </a:r>
                      <a:endParaRPr kumimoji="1" lang="en-US" altLang="ja-JP" sz="1600" dirty="0" smtClean="0"/>
                    </a:p>
                    <a:p>
                      <a:r>
                        <a:rPr kumimoji="1" lang="ja-JP" altLang="en-US" sz="1600" dirty="0" smtClean="0"/>
                        <a:t>⑤最終ゴール</a:t>
                      </a:r>
                      <a:endParaRPr kumimoji="1" lang="en-US" altLang="ja-JP"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直径</a:t>
                      </a:r>
                      <a:r>
                        <a:rPr kumimoji="1" lang="en-US" altLang="ja-JP" sz="1600" dirty="0" smtClean="0"/>
                        <a:t>50m</a:t>
                      </a:r>
                      <a:r>
                        <a:rPr kumimoji="1" lang="ja-JP" altLang="en-US" sz="1600" dirty="0" smtClean="0"/>
                        <a:t>（仮）</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競技エリア（</a:t>
                      </a:r>
                      <a:r>
                        <a:rPr kumimoji="1" lang="en-US" altLang="ja-JP" sz="1600" dirty="0" smtClean="0"/>
                        <a:t>3</a:t>
                      </a:r>
                      <a:r>
                        <a:rPr kumimoji="1" lang="ja-JP" altLang="en-US" sz="1600" dirty="0" smtClean="0"/>
                        <a:t>種類）</a:t>
                      </a:r>
                    </a:p>
                    <a:p>
                      <a:r>
                        <a:rPr kumimoji="1" lang="ja-JP" altLang="en-US" sz="1600" dirty="0" smtClean="0"/>
                        <a:t>①ランチエリア</a:t>
                      </a:r>
                      <a:endParaRPr kumimoji="1" lang="en-US" altLang="ja-JP" sz="1600" dirty="0" smtClean="0"/>
                    </a:p>
                    <a:p>
                      <a:r>
                        <a:rPr kumimoji="1" lang="ja-JP" altLang="en-US" sz="1600" dirty="0" smtClean="0"/>
                        <a:t>②着地エリア</a:t>
                      </a:r>
                      <a:endParaRPr kumimoji="1" lang="en-US" altLang="ja-JP" sz="1600" dirty="0" smtClean="0"/>
                    </a:p>
                    <a:p>
                      <a:r>
                        <a:rPr kumimoji="1" lang="ja-JP" altLang="en-US" sz="1600" dirty="0" smtClean="0"/>
                        <a:t>③サブゴール</a:t>
                      </a:r>
                      <a:endParaRPr kumimoji="1" lang="ja-JP" altLang="en-US" sz="1600" dirty="0"/>
                    </a:p>
                  </a:txBody>
                  <a:tcPr/>
                </a:tc>
              </a:tr>
            </a:tbl>
          </a:graphicData>
        </a:graphic>
      </p:graphicFrame>
      <p:grpSp>
        <p:nvGrpSpPr>
          <p:cNvPr id="4" name="グループ化 3"/>
          <p:cNvGrpSpPr/>
          <p:nvPr/>
        </p:nvGrpSpPr>
        <p:grpSpPr>
          <a:xfrm>
            <a:off x="1235871" y="3572257"/>
            <a:ext cx="3699394" cy="2880000"/>
            <a:chOff x="250097" y="3938659"/>
            <a:chExt cx="3699394" cy="288000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458" y="4108814"/>
              <a:ext cx="3140033" cy="259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flipH="1">
              <a:off x="440090" y="4115794"/>
              <a:ext cx="180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620827" y="4115794"/>
              <a:ext cx="0" cy="2520000"/>
            </a:xfrm>
            <a:prstGeom prst="straightConnector1">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rot="16200000">
              <a:off x="74728" y="5172217"/>
              <a:ext cx="720069" cy="369332"/>
            </a:xfrm>
            <a:prstGeom prst="rect">
              <a:avLst/>
            </a:prstGeom>
            <a:noFill/>
          </p:spPr>
          <p:txBody>
            <a:bodyPr wrap="none" rtlCol="0">
              <a:spAutoFit/>
            </a:bodyPr>
            <a:lstStyle/>
            <a:p>
              <a:r>
                <a:rPr kumimoji="1" lang="en-US" altLang="ja-JP" dirty="0" smtClean="0"/>
                <a:t>100m</a:t>
              </a:r>
              <a:endParaRPr kumimoji="1" lang="ja-JP" altLang="en-US" dirty="0"/>
            </a:p>
          </p:txBody>
        </p:sp>
        <p:cxnSp>
          <p:nvCxnSpPr>
            <p:cNvPr id="10" name="直線コネクタ 9"/>
            <p:cNvCxnSpPr/>
            <p:nvPr/>
          </p:nvCxnSpPr>
          <p:spPr>
            <a:xfrm flipH="1">
              <a:off x="440090" y="6633707"/>
              <a:ext cx="180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823840" y="5380634"/>
              <a:ext cx="2880000" cy="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2240090" y="3938659"/>
              <a:ext cx="0" cy="2880000"/>
            </a:xfrm>
            <a:prstGeom prst="line">
              <a:avLst/>
            </a:prstGeom>
            <a:ln w="12700">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5550942" y="4148266"/>
            <a:ext cx="2877834" cy="1692000"/>
            <a:chOff x="5479692" y="4504516"/>
            <a:chExt cx="2877834" cy="169200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000" y="4688414"/>
              <a:ext cx="2216526" cy="138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直線コネクタ 36"/>
            <p:cNvCxnSpPr/>
            <p:nvPr/>
          </p:nvCxnSpPr>
          <p:spPr>
            <a:xfrm flipV="1">
              <a:off x="6165074" y="5359949"/>
              <a:ext cx="1692000" cy="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607116" y="4700289"/>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5886810" y="4731666"/>
              <a:ext cx="0" cy="1296000"/>
            </a:xfrm>
            <a:prstGeom prst="straightConnector1">
              <a:avLst/>
            </a:prstGeom>
            <a:ln w="12700">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rot="16200000">
              <a:off x="5362833" y="5157795"/>
              <a:ext cx="603050" cy="369332"/>
            </a:xfrm>
            <a:prstGeom prst="rect">
              <a:avLst/>
            </a:prstGeom>
            <a:noFill/>
          </p:spPr>
          <p:txBody>
            <a:bodyPr wrap="none" rtlCol="0">
              <a:spAutoFit/>
            </a:bodyPr>
            <a:lstStyle/>
            <a:p>
              <a:r>
                <a:rPr lang="en-US" altLang="ja-JP" dirty="0"/>
                <a:t>5</a:t>
              </a:r>
              <a:r>
                <a:rPr kumimoji="1" lang="en-US" altLang="ja-JP" dirty="0" smtClean="0"/>
                <a:t>0m</a:t>
              </a:r>
              <a:endParaRPr kumimoji="1" lang="ja-JP" altLang="en-US" dirty="0"/>
            </a:p>
          </p:txBody>
        </p:sp>
        <p:cxnSp>
          <p:nvCxnSpPr>
            <p:cNvPr id="19" name="直線コネクタ 18"/>
            <p:cNvCxnSpPr/>
            <p:nvPr/>
          </p:nvCxnSpPr>
          <p:spPr>
            <a:xfrm flipV="1">
              <a:off x="6999199" y="4504516"/>
              <a:ext cx="0" cy="1692000"/>
            </a:xfrm>
            <a:prstGeom prst="line">
              <a:avLst/>
            </a:prstGeom>
            <a:ln>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5645942" y="6028504"/>
              <a:ext cx="14400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55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ロボット競技：地上タスク</a:t>
            </a:r>
            <a:endParaRPr kumimoji="1" lang="ja-JP" altLang="en-US" dirty="0"/>
          </a:p>
        </p:txBody>
      </p:sp>
      <p:sp>
        <p:nvSpPr>
          <p:cNvPr id="3" name="コンテンツ プレースホルダー 2"/>
          <p:cNvSpPr>
            <a:spLocks noGrp="1"/>
          </p:cNvSpPr>
          <p:nvPr>
            <p:ph idx="1"/>
          </p:nvPr>
        </p:nvSpPr>
        <p:spPr>
          <a:xfrm>
            <a:off x="628650" y="689972"/>
            <a:ext cx="7886700" cy="4905116"/>
          </a:xfrm>
        </p:spPr>
        <p:txBody>
          <a:bodyPr>
            <a:normAutofit/>
          </a:bodyPr>
          <a:lstStyle/>
          <a:p>
            <a:pPr marL="0" indent="0">
              <a:buNone/>
            </a:pPr>
            <a:endParaRPr kumimoji="1" lang="en-US" altLang="ja-JP" dirty="0" smtClean="0"/>
          </a:p>
          <a:p>
            <a:r>
              <a:rPr lang="ja-JP" altLang="en-US" dirty="0" smtClean="0"/>
              <a:t>ロボット地上タスク</a:t>
            </a:r>
            <a:endParaRPr lang="en-US" altLang="ja-JP" dirty="0" smtClean="0"/>
          </a:p>
          <a:p>
            <a:pPr marL="0" indent="0">
              <a:buNone/>
            </a:pPr>
            <a:endParaRPr lang="en-US" altLang="ja-JP" dirty="0" smtClean="0"/>
          </a:p>
          <a:p>
            <a:pPr marL="0" indent="0">
              <a:buNone/>
            </a:pPr>
            <a:r>
              <a:rPr lang="ja-JP" altLang="en-US" dirty="0"/>
              <a:t>　</a:t>
            </a:r>
            <a:r>
              <a:rPr lang="ja-JP" altLang="en-US" dirty="0" smtClean="0"/>
              <a:t>①：ロボットは所定のスタート地点から出発</a:t>
            </a:r>
            <a:endParaRPr lang="en-US" altLang="ja-JP" dirty="0" smtClean="0"/>
          </a:p>
          <a:p>
            <a:pPr marL="0" indent="0">
              <a:buNone/>
            </a:pPr>
            <a:r>
              <a:rPr lang="ja-JP" altLang="en-US" dirty="0"/>
              <a:t>　</a:t>
            </a:r>
            <a:r>
              <a:rPr lang="ja-JP" altLang="en-US" dirty="0" smtClean="0"/>
              <a:t>②：コース途中で資材（コンテナ）を回収</a:t>
            </a:r>
            <a:endParaRPr lang="en-US" altLang="ja-JP" dirty="0" smtClean="0"/>
          </a:p>
          <a:p>
            <a:pPr marL="0" indent="0">
              <a:buNone/>
            </a:pPr>
            <a:r>
              <a:rPr lang="ja-JP" altLang="en-US" dirty="0"/>
              <a:t>　</a:t>
            </a:r>
            <a:r>
              <a:rPr lang="ja-JP" altLang="en-US" dirty="0" smtClean="0"/>
              <a:t>③：回収した資材（コンテナ）を運搬してゴールを目指す。</a:t>
            </a:r>
            <a:endParaRPr lang="en-US" altLang="ja-JP" dirty="0" smtClean="0"/>
          </a:p>
        </p:txBody>
      </p:sp>
      <p:sp>
        <p:nvSpPr>
          <p:cNvPr id="5" name="テキスト ボックス 4"/>
          <p:cNvSpPr txBox="1"/>
          <p:nvPr/>
        </p:nvSpPr>
        <p:spPr>
          <a:xfrm>
            <a:off x="6138181" y="4140300"/>
            <a:ext cx="2026517" cy="523220"/>
          </a:xfrm>
          <a:prstGeom prst="rect">
            <a:avLst/>
          </a:prstGeom>
          <a:noFill/>
        </p:spPr>
        <p:txBody>
          <a:bodyPr wrap="none" rtlCol="0">
            <a:spAutoFit/>
          </a:bodyPr>
          <a:lstStyle/>
          <a:p>
            <a:pPr algn="ctr"/>
            <a:r>
              <a:rPr lang="ja-JP" altLang="en-US" sz="1400" b="1" dirty="0" smtClean="0"/>
              <a:t>地上タスク</a:t>
            </a:r>
            <a:endParaRPr lang="en-US" altLang="ja-JP" sz="1400" b="1" dirty="0" smtClean="0"/>
          </a:p>
          <a:p>
            <a:pPr algn="ctr"/>
            <a:r>
              <a:rPr lang="ja-JP" altLang="en-US" sz="1400" b="1" dirty="0" smtClean="0"/>
              <a:t>（降下タスクと別の場所）</a:t>
            </a:r>
            <a:endParaRPr lang="en-US" altLang="ja-JP" sz="1400" b="1" dirty="0" smtClean="0"/>
          </a:p>
        </p:txBody>
      </p:sp>
      <p:pic>
        <p:nvPicPr>
          <p:cNvPr id="6"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758" y="4567712"/>
            <a:ext cx="370711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72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3" y="3669757"/>
            <a:ext cx="8640000" cy="255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ja-JP" altLang="en-US" dirty="0" smtClean="0"/>
              <a:t>地上</a:t>
            </a:r>
            <a:r>
              <a:rPr lang="ja-JP" altLang="en-US" dirty="0" smtClean="0"/>
              <a:t>コース：レイアウト＆サイズ</a:t>
            </a:r>
            <a:endParaRPr kumimoji="1" lang="ja-JP" altLang="en-US" dirty="0"/>
          </a:p>
        </p:txBody>
      </p:sp>
      <p:sp>
        <p:nvSpPr>
          <p:cNvPr id="3" name="コンテンツ プレースホルダー 2"/>
          <p:cNvSpPr>
            <a:spLocks noGrp="1"/>
          </p:cNvSpPr>
          <p:nvPr>
            <p:ph idx="1"/>
          </p:nvPr>
        </p:nvSpPr>
        <p:spPr>
          <a:xfrm>
            <a:off x="628650" y="689972"/>
            <a:ext cx="7886700" cy="4905116"/>
          </a:xfrm>
        </p:spPr>
        <p:txBody>
          <a:bodyPr>
            <a:normAutofit/>
          </a:bodyPr>
          <a:lstStyle/>
          <a:p>
            <a:pPr marL="0" indent="0">
              <a:buNone/>
            </a:pPr>
            <a:endParaRPr kumimoji="1" lang="en-US" altLang="ja-JP" dirty="0" smtClean="0"/>
          </a:p>
          <a:p>
            <a:r>
              <a:rPr lang="ja-JP" altLang="en-US" dirty="0" smtClean="0"/>
              <a:t>ロボット地上タスクのコース</a:t>
            </a:r>
            <a:endParaRPr lang="en-US" altLang="ja-JP" dirty="0"/>
          </a:p>
          <a:p>
            <a:endParaRPr lang="en-US" altLang="ja-JP" dirty="0" smtClean="0"/>
          </a:p>
          <a:p>
            <a:pPr marL="0" indent="0">
              <a:buNone/>
            </a:pPr>
            <a:r>
              <a:rPr lang="ja-JP" altLang="en-US" dirty="0"/>
              <a:t>　</a:t>
            </a:r>
            <a:r>
              <a:rPr lang="ja-JP" altLang="en-US" dirty="0" smtClean="0"/>
              <a:t>①コースサイズ：全長</a:t>
            </a:r>
            <a:r>
              <a:rPr lang="en-US" altLang="ja-JP" dirty="0" smtClean="0"/>
              <a:t>20</a:t>
            </a:r>
            <a:r>
              <a:rPr lang="ja-JP" altLang="en-US" dirty="0" err="1" smtClean="0"/>
              <a:t>ｍ</a:t>
            </a:r>
            <a:r>
              <a:rPr lang="ja-JP" altLang="en-US" dirty="0" smtClean="0"/>
              <a:t>、全幅５ｍ</a:t>
            </a:r>
            <a:endParaRPr lang="en-US" altLang="ja-JP" dirty="0" smtClean="0"/>
          </a:p>
          <a:p>
            <a:pPr marL="0" indent="0">
              <a:buNone/>
            </a:pPr>
            <a:r>
              <a:rPr lang="ja-JP" altLang="en-US" dirty="0"/>
              <a:t>　</a:t>
            </a:r>
            <a:r>
              <a:rPr lang="ja-JP" altLang="en-US" dirty="0" smtClean="0"/>
              <a:t>②コース内容：資材回収エリアと悪路障害路</a:t>
            </a:r>
            <a:endParaRPr lang="en-US" altLang="ja-JP" dirty="0" smtClean="0"/>
          </a:p>
        </p:txBody>
      </p:sp>
      <p:pic>
        <p:nvPicPr>
          <p:cNvPr id="6"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371" y="1043750"/>
            <a:ext cx="3348000" cy="162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19519" y="4470782"/>
            <a:ext cx="430887" cy="844142"/>
          </a:xfrm>
          <a:prstGeom prst="rect">
            <a:avLst/>
          </a:prstGeom>
          <a:noFill/>
        </p:spPr>
        <p:txBody>
          <a:bodyPr vert="eaVert" wrap="none" rtlCol="0">
            <a:spAutoFit/>
          </a:bodyPr>
          <a:lstStyle/>
          <a:p>
            <a:r>
              <a:rPr kumimoji="1" lang="ja-JP" altLang="en-US" sz="1600" b="1" dirty="0" smtClean="0"/>
              <a:t>スタート</a:t>
            </a:r>
            <a:endParaRPr kumimoji="1" lang="ja-JP" altLang="en-US" sz="1600" b="1" dirty="0"/>
          </a:p>
        </p:txBody>
      </p:sp>
      <p:sp>
        <p:nvSpPr>
          <p:cNvPr id="48" name="テキスト ボックス 47"/>
          <p:cNvSpPr txBox="1"/>
          <p:nvPr/>
        </p:nvSpPr>
        <p:spPr>
          <a:xfrm>
            <a:off x="8704157" y="4553337"/>
            <a:ext cx="430887" cy="651781"/>
          </a:xfrm>
          <a:prstGeom prst="rect">
            <a:avLst/>
          </a:prstGeom>
          <a:noFill/>
        </p:spPr>
        <p:txBody>
          <a:bodyPr vert="eaVert" wrap="none" rtlCol="0">
            <a:spAutoFit/>
          </a:bodyPr>
          <a:lstStyle/>
          <a:p>
            <a:r>
              <a:rPr kumimoji="1" lang="ja-JP" altLang="en-US" sz="1600" b="1" dirty="0" smtClean="0"/>
              <a:t>ゴール</a:t>
            </a:r>
            <a:endParaRPr kumimoji="1" lang="ja-JP" altLang="en-US" sz="1600" b="1" dirty="0"/>
          </a:p>
        </p:txBody>
      </p:sp>
      <p:cxnSp>
        <p:nvCxnSpPr>
          <p:cNvPr id="52" name="直線コネクタ 51"/>
          <p:cNvCxnSpPr/>
          <p:nvPr/>
        </p:nvCxnSpPr>
        <p:spPr>
          <a:xfrm flipH="1">
            <a:off x="2074460" y="5882186"/>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4531683" y="5882186"/>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7522815" y="5882186"/>
            <a:ext cx="0" cy="6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958452" y="3381069"/>
            <a:ext cx="2743059" cy="338554"/>
          </a:xfrm>
          <a:prstGeom prst="rect">
            <a:avLst/>
          </a:prstGeom>
          <a:noFill/>
        </p:spPr>
        <p:txBody>
          <a:bodyPr wrap="none" rtlCol="0">
            <a:spAutoFit/>
          </a:bodyPr>
          <a:lstStyle/>
          <a:p>
            <a:r>
              <a:rPr kumimoji="1" lang="ja-JP" altLang="en-US" sz="1600" b="1" dirty="0" smtClean="0"/>
              <a:t>コース全長</a:t>
            </a:r>
            <a:r>
              <a:rPr lang="ja-JP" altLang="en-US" sz="1600" b="1" dirty="0" smtClean="0"/>
              <a:t>２０</a:t>
            </a:r>
            <a:r>
              <a:rPr kumimoji="1" lang="ja-JP" altLang="en-US" sz="1600" b="1" dirty="0" smtClean="0"/>
              <a:t>ｍ　</a:t>
            </a:r>
            <a:r>
              <a:rPr kumimoji="1" lang="en-US" altLang="ja-JP" sz="1600" b="1" dirty="0" smtClean="0"/>
              <a:t>x</a:t>
            </a:r>
            <a:r>
              <a:rPr kumimoji="1" lang="ja-JP" altLang="en-US" sz="1600" b="1" dirty="0" smtClean="0"/>
              <a:t>　全幅５ｍ</a:t>
            </a:r>
            <a:endParaRPr kumimoji="1" lang="ja-JP" altLang="en-US" sz="1600" b="1" dirty="0"/>
          </a:p>
        </p:txBody>
      </p:sp>
      <p:cxnSp>
        <p:nvCxnSpPr>
          <p:cNvPr id="59" name="直線矢印コネクタ 58"/>
          <p:cNvCxnSpPr/>
          <p:nvPr/>
        </p:nvCxnSpPr>
        <p:spPr>
          <a:xfrm>
            <a:off x="2074460" y="6346742"/>
            <a:ext cx="245722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4531683" y="6346742"/>
            <a:ext cx="299113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511191" y="6177465"/>
            <a:ext cx="1535998" cy="338554"/>
          </a:xfrm>
          <a:prstGeom prst="rect">
            <a:avLst/>
          </a:prstGeom>
          <a:solidFill>
            <a:schemeClr val="bg1"/>
          </a:solidFill>
        </p:spPr>
        <p:txBody>
          <a:bodyPr wrap="none" rtlCol="0">
            <a:spAutoFit/>
          </a:bodyPr>
          <a:lstStyle/>
          <a:p>
            <a:r>
              <a:rPr kumimoji="1" lang="ja-JP" altLang="en-US" sz="1600" b="1" dirty="0" smtClean="0"/>
              <a:t>資材回収エリア</a:t>
            </a:r>
            <a:endParaRPr kumimoji="1" lang="ja-JP" altLang="en-US" sz="1600" b="1" dirty="0"/>
          </a:p>
        </p:txBody>
      </p:sp>
      <p:sp>
        <p:nvSpPr>
          <p:cNvPr id="51" name="テキスト ボックス 50"/>
          <p:cNvSpPr txBox="1"/>
          <p:nvPr/>
        </p:nvSpPr>
        <p:spPr>
          <a:xfrm>
            <a:off x="5116271" y="6177465"/>
            <a:ext cx="1846980" cy="338554"/>
          </a:xfrm>
          <a:prstGeom prst="rect">
            <a:avLst/>
          </a:prstGeom>
          <a:solidFill>
            <a:schemeClr val="bg1"/>
          </a:solidFill>
        </p:spPr>
        <p:txBody>
          <a:bodyPr wrap="none" rtlCol="0">
            <a:spAutoFit/>
          </a:bodyPr>
          <a:lstStyle/>
          <a:p>
            <a:r>
              <a:rPr lang="ja-JP" altLang="en-US" sz="1600" b="1" dirty="0" smtClean="0"/>
              <a:t>悪路・障害物</a:t>
            </a:r>
            <a:r>
              <a:rPr kumimoji="1" lang="ja-JP" altLang="en-US" sz="1600" b="1" dirty="0" smtClean="0"/>
              <a:t>エリア</a:t>
            </a:r>
            <a:endParaRPr kumimoji="1" lang="ja-JP" altLang="en-US" sz="1600" b="1" dirty="0"/>
          </a:p>
        </p:txBody>
      </p:sp>
      <p:sp>
        <p:nvSpPr>
          <p:cNvPr id="64" name="テキスト ボックス 63"/>
          <p:cNvSpPr txBox="1"/>
          <p:nvPr/>
        </p:nvSpPr>
        <p:spPr>
          <a:xfrm>
            <a:off x="2429307" y="3792150"/>
            <a:ext cx="817853" cy="430887"/>
          </a:xfrm>
          <a:prstGeom prst="rect">
            <a:avLst/>
          </a:prstGeom>
          <a:noFill/>
        </p:spPr>
        <p:txBody>
          <a:bodyPr wrap="none" rtlCol="0">
            <a:spAutoFit/>
          </a:bodyPr>
          <a:lstStyle/>
          <a:p>
            <a:r>
              <a:rPr kumimoji="1" lang="ja-JP" altLang="en-US" sz="1100" b="1" dirty="0" smtClean="0"/>
              <a:t>回収資材</a:t>
            </a:r>
            <a:endParaRPr kumimoji="1" lang="en-US" altLang="ja-JP" sz="1100" b="1" dirty="0" smtClean="0"/>
          </a:p>
          <a:p>
            <a:r>
              <a:rPr kumimoji="1" lang="ja-JP" altLang="en-US" sz="1100" b="1" dirty="0" smtClean="0"/>
              <a:t>（コンテナ）</a:t>
            </a:r>
            <a:endParaRPr kumimoji="1" lang="ja-JP" altLang="en-US" sz="1100" b="1" dirty="0"/>
          </a:p>
        </p:txBody>
      </p:sp>
      <p:sp>
        <p:nvSpPr>
          <p:cNvPr id="65" name="テキスト ボックス 64"/>
          <p:cNvSpPr txBox="1"/>
          <p:nvPr/>
        </p:nvSpPr>
        <p:spPr>
          <a:xfrm>
            <a:off x="5327388" y="4600769"/>
            <a:ext cx="598241" cy="338554"/>
          </a:xfrm>
          <a:prstGeom prst="rect">
            <a:avLst/>
          </a:prstGeom>
          <a:noFill/>
        </p:spPr>
        <p:txBody>
          <a:bodyPr wrap="none" rtlCol="0">
            <a:spAutoFit/>
          </a:bodyPr>
          <a:lstStyle/>
          <a:p>
            <a:r>
              <a:rPr lang="ja-JP" altLang="en-US" sz="1600" b="1" dirty="0" smtClean="0"/>
              <a:t>悪路</a:t>
            </a:r>
            <a:endParaRPr kumimoji="1" lang="ja-JP" altLang="en-US" sz="1600" b="1" dirty="0"/>
          </a:p>
        </p:txBody>
      </p:sp>
      <p:sp>
        <p:nvSpPr>
          <p:cNvPr id="66" name="テキスト ボックス 65"/>
          <p:cNvSpPr txBox="1"/>
          <p:nvPr/>
        </p:nvSpPr>
        <p:spPr>
          <a:xfrm>
            <a:off x="6308175" y="3868903"/>
            <a:ext cx="723275" cy="307777"/>
          </a:xfrm>
          <a:prstGeom prst="rect">
            <a:avLst/>
          </a:prstGeom>
          <a:noFill/>
        </p:spPr>
        <p:txBody>
          <a:bodyPr wrap="none" rtlCol="0">
            <a:spAutoFit/>
          </a:bodyPr>
          <a:lstStyle/>
          <a:p>
            <a:r>
              <a:rPr lang="ja-JP" altLang="en-US" sz="1400" b="1" dirty="0"/>
              <a:t>障害物</a:t>
            </a:r>
            <a:endParaRPr kumimoji="1" lang="ja-JP" altLang="en-US" sz="1400" b="1" dirty="0"/>
          </a:p>
        </p:txBody>
      </p:sp>
      <p:cxnSp>
        <p:nvCxnSpPr>
          <p:cNvPr id="4096" name="直線矢印コネクタ 4095"/>
          <p:cNvCxnSpPr/>
          <p:nvPr/>
        </p:nvCxnSpPr>
        <p:spPr>
          <a:xfrm>
            <a:off x="2838233" y="4223037"/>
            <a:ext cx="109683" cy="247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3100316" y="4223037"/>
            <a:ext cx="202755" cy="200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2947916" y="4223037"/>
            <a:ext cx="253777" cy="4854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flipV="1">
            <a:off x="5626509" y="3937143"/>
            <a:ext cx="749906" cy="5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943420" y="4148438"/>
            <a:ext cx="317189" cy="4523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5993871" y="4013730"/>
            <a:ext cx="360000" cy="7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577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地上タスク：回収資材（コンテナ）</a:t>
            </a:r>
            <a:endParaRPr kumimoji="1" lang="ja-JP" altLang="en-US" dirty="0"/>
          </a:p>
        </p:txBody>
      </p:sp>
      <p:sp>
        <p:nvSpPr>
          <p:cNvPr id="3" name="コンテンツ プレースホルダー 2"/>
          <p:cNvSpPr>
            <a:spLocks noGrp="1"/>
          </p:cNvSpPr>
          <p:nvPr>
            <p:ph idx="1"/>
          </p:nvPr>
        </p:nvSpPr>
        <p:spPr>
          <a:xfrm>
            <a:off x="628650" y="689972"/>
            <a:ext cx="7886700" cy="4905116"/>
          </a:xfrm>
        </p:spPr>
        <p:txBody>
          <a:bodyPr>
            <a:normAutofit/>
          </a:bodyPr>
          <a:lstStyle/>
          <a:p>
            <a:pPr marL="0" indent="0">
              <a:buNone/>
            </a:pPr>
            <a:endParaRPr kumimoji="1" lang="en-US" altLang="ja-JP" dirty="0" smtClean="0"/>
          </a:p>
          <a:p>
            <a:r>
              <a:rPr lang="ja-JP" altLang="en-US" dirty="0"/>
              <a:t>回収</a:t>
            </a:r>
            <a:r>
              <a:rPr lang="ja-JP" altLang="en-US" dirty="0" smtClean="0"/>
              <a:t>資材（コンテナ）は以下の７種類</a:t>
            </a:r>
            <a:endParaRPr lang="en-US" altLang="ja-JP" dirty="0" smtClean="0"/>
          </a:p>
        </p:txBody>
      </p:sp>
      <p:graphicFrame>
        <p:nvGraphicFramePr>
          <p:cNvPr id="7" name="表 6"/>
          <p:cNvGraphicFramePr>
            <a:graphicFrameLocks noGrp="1"/>
          </p:cNvGraphicFramePr>
          <p:nvPr>
            <p:extLst>
              <p:ext uri="{D42A27DB-BD31-4B8C-83A1-F6EECF244321}">
                <p14:modId xmlns:p14="http://schemas.microsoft.com/office/powerpoint/2010/main" val="2773775903"/>
              </p:ext>
            </p:extLst>
          </p:nvPr>
        </p:nvGraphicFramePr>
        <p:xfrm>
          <a:off x="110356" y="1655376"/>
          <a:ext cx="8928000" cy="4858936"/>
        </p:xfrm>
        <a:graphic>
          <a:graphicData uri="http://schemas.openxmlformats.org/drawingml/2006/table">
            <a:tbl>
              <a:tblPr firstRow="1" bandRow="1">
                <a:tableStyleId>{5C22544A-7EE6-4342-B048-85BDC9FD1C3A}</a:tableStyleId>
              </a:tblPr>
              <a:tblGrid>
                <a:gridCol w="336571"/>
                <a:gridCol w="3636342"/>
                <a:gridCol w="2758965"/>
                <a:gridCol w="2196122"/>
              </a:tblGrid>
              <a:tr h="378376">
                <a:tc>
                  <a:txBody>
                    <a:bodyPr/>
                    <a:lstStyle/>
                    <a:p>
                      <a:endParaRPr kumimoji="1" lang="ja-JP" altLang="en-US" dirty="0"/>
                    </a:p>
                  </a:txBody>
                  <a:tcPr/>
                </a:tc>
                <a:tc>
                  <a:txBody>
                    <a:bodyPr/>
                    <a:lstStyle/>
                    <a:p>
                      <a:r>
                        <a:rPr kumimoji="1" lang="ja-JP" altLang="en-US" dirty="0" smtClean="0"/>
                        <a:t>コンテナ（タッパ）種類</a:t>
                      </a:r>
                      <a:endParaRPr kumimoji="1" lang="ja-JP" altLang="en-US" dirty="0"/>
                    </a:p>
                  </a:txBody>
                  <a:tcPr/>
                </a:tc>
                <a:tc>
                  <a:txBody>
                    <a:bodyPr/>
                    <a:lstStyle/>
                    <a:p>
                      <a:r>
                        <a:rPr kumimoji="1" lang="ja-JP" altLang="en-US" dirty="0" smtClean="0"/>
                        <a:t>寸法</a:t>
                      </a:r>
                      <a:endParaRPr kumimoji="1" lang="en-US" altLang="ja-JP" dirty="0" smtClean="0"/>
                    </a:p>
                  </a:txBody>
                  <a:tcPr/>
                </a:tc>
                <a:tc>
                  <a:txBody>
                    <a:bodyPr/>
                    <a:lstStyle/>
                    <a:p>
                      <a:r>
                        <a:rPr kumimoji="1" lang="ja-JP" altLang="en-US" dirty="0" smtClean="0"/>
                        <a:t>メーカー、型式</a:t>
                      </a:r>
                      <a:endParaRPr kumimoji="1" lang="en-US" altLang="ja-JP" dirty="0" smtClean="0"/>
                    </a:p>
                  </a:txBody>
                  <a:tcPr/>
                </a:tc>
              </a:tr>
              <a:tr h="551793">
                <a:tc>
                  <a:txBody>
                    <a:bodyPr/>
                    <a:lstStyle/>
                    <a:p>
                      <a:pPr algn="ctr"/>
                      <a:r>
                        <a:rPr kumimoji="1" lang="en-US" altLang="ja-JP" dirty="0" smtClean="0"/>
                        <a:t>1</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角型大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1200mL</a:t>
                      </a:r>
                    </a:p>
                  </a:txBody>
                  <a:tcPr/>
                </a:tc>
                <a:tc>
                  <a:txBody>
                    <a:bodyPr/>
                    <a:lstStyle/>
                    <a:p>
                      <a:r>
                        <a:rPr kumimoji="1" lang="en-US" altLang="ja-JP" dirty="0" smtClean="0"/>
                        <a:t>H:7cm,L:16.5cm,W:11.5cm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RECTANGLE1200</a:t>
                      </a:r>
                    </a:p>
                  </a:txBody>
                  <a:tcPr/>
                </a:tc>
              </a:tr>
              <a:tr h="526568">
                <a:tc>
                  <a:txBody>
                    <a:bodyPr/>
                    <a:lstStyle/>
                    <a:p>
                      <a:pPr algn="ctr"/>
                      <a:r>
                        <a:rPr kumimoji="1" lang="en-US" altLang="ja-JP" dirty="0" smtClean="0"/>
                        <a:t>2</a:t>
                      </a:r>
                      <a:endParaRPr kumimoji="1" lang="ja-JP" altLang="en-US" dirty="0"/>
                    </a:p>
                  </a:txBody>
                  <a:tcPr anchor="ctr"/>
                </a:tc>
                <a:tc>
                  <a:txBody>
                    <a:bodyPr/>
                    <a:lstStyle/>
                    <a:p>
                      <a:r>
                        <a:rPr kumimoji="1" lang="ja-JP" altLang="en-US" dirty="0" smtClean="0"/>
                        <a:t>角型中</a:t>
                      </a:r>
                      <a:endParaRPr kumimoji="1" lang="en-US" altLang="ja-JP" dirty="0" smtClean="0"/>
                    </a:p>
                    <a:p>
                      <a:r>
                        <a:rPr kumimoji="1" lang="en-US" altLang="ja-JP" dirty="0" smtClean="0"/>
                        <a:t>500mL</a:t>
                      </a:r>
                      <a:endParaRPr kumimoji="1" lang="ja-JP" altLang="en-US" dirty="0"/>
                    </a:p>
                  </a:txBody>
                  <a:tcPr/>
                </a:tc>
                <a:tc>
                  <a:txBody>
                    <a:bodyPr/>
                    <a:lstStyle/>
                    <a:p>
                      <a:r>
                        <a:rPr kumimoji="1" lang="en-US" altLang="ja-JP" dirty="0" smtClean="0"/>
                        <a:t>H:5.5cm,L:12.5cm,W:8.5cm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RECTANGLE500</a:t>
                      </a:r>
                    </a:p>
                  </a:txBody>
                  <a:tcPr/>
                </a:tc>
              </a:tr>
              <a:tr h="454047">
                <a:tc>
                  <a:txBody>
                    <a:bodyPr/>
                    <a:lstStyle/>
                    <a:p>
                      <a:pPr algn="ctr"/>
                      <a:r>
                        <a:rPr kumimoji="1" lang="en-US" altLang="ja-JP" dirty="0" smtClean="0"/>
                        <a:t>3</a:t>
                      </a:r>
                      <a:endParaRPr kumimoji="1" lang="ja-JP" altLang="en-US" dirty="0"/>
                    </a:p>
                  </a:txBody>
                  <a:tcPr anchor="ctr"/>
                </a:tc>
                <a:tc>
                  <a:txBody>
                    <a:bodyPr/>
                    <a:lstStyle/>
                    <a:p>
                      <a:r>
                        <a:rPr kumimoji="1" lang="ja-JP" altLang="en-US" dirty="0" smtClean="0"/>
                        <a:t>角型小</a:t>
                      </a:r>
                      <a:endParaRPr kumimoji="1" lang="en-US" altLang="ja-JP" dirty="0" smtClean="0"/>
                    </a:p>
                    <a:p>
                      <a:r>
                        <a:rPr kumimoji="1" lang="en-US" altLang="ja-JP" dirty="0" smtClean="0"/>
                        <a:t>180mL</a:t>
                      </a:r>
                      <a:endParaRPr kumimoji="1" lang="ja-JP" altLang="en-US" dirty="0" smtClean="0"/>
                    </a:p>
                  </a:txBody>
                  <a:tcPr/>
                </a:tc>
                <a:tc>
                  <a:txBody>
                    <a:bodyPr/>
                    <a:lstStyle/>
                    <a:p>
                      <a:r>
                        <a:rPr kumimoji="1" lang="en-US" altLang="ja-JP" dirty="0" smtClean="0"/>
                        <a:t>H:4.5cm,L:7.5cm,W:7cm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mini</a:t>
                      </a:r>
                      <a:r>
                        <a:rPr kumimoji="1" lang="ja-JP" altLang="en-US" dirty="0" smtClean="0"/>
                        <a:t>パック</a:t>
                      </a:r>
                      <a:endParaRPr kumimoji="1" lang="en-US" altLang="ja-JP" dirty="0" smtClean="0"/>
                    </a:p>
                  </a:txBody>
                  <a:tcPr/>
                </a:tc>
              </a:tr>
              <a:tr h="554946">
                <a:tc>
                  <a:txBody>
                    <a:bodyPr/>
                    <a:lstStyle/>
                    <a:p>
                      <a:pPr algn="ctr"/>
                      <a:r>
                        <a:rPr kumimoji="1" lang="en-US" altLang="ja-JP" dirty="0" smtClean="0"/>
                        <a:t>4</a:t>
                      </a:r>
                      <a:endParaRPr kumimoji="1" lang="ja-JP" altLang="en-US" dirty="0"/>
                    </a:p>
                  </a:txBody>
                  <a:tcPr anchor="ctr"/>
                </a:tc>
                <a:tc>
                  <a:txBody>
                    <a:bodyPr/>
                    <a:lstStyle/>
                    <a:p>
                      <a:r>
                        <a:rPr kumimoji="1" lang="ja-JP" altLang="en-US" dirty="0" smtClean="0"/>
                        <a:t>丸型大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550mL</a:t>
                      </a:r>
                      <a:endParaRPr kumimoji="1" lang="ja-JP" altLang="en-US" dirty="0" smtClean="0"/>
                    </a:p>
                  </a:txBody>
                  <a:tcPr/>
                </a:tc>
                <a:tc>
                  <a:txBody>
                    <a:bodyPr/>
                    <a:lstStyle/>
                    <a:p>
                      <a:r>
                        <a:rPr kumimoji="1" lang="en-US" altLang="ja-JP" dirty="0" smtClean="0"/>
                        <a:t>H:11cm,φ:8cm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容器プラ</a:t>
                      </a:r>
                      <a:r>
                        <a:rPr kumimoji="1" lang="en-US" altLang="ja-JP" dirty="0" smtClean="0"/>
                        <a:t>G39No.22</a:t>
                      </a:r>
                      <a:endParaRPr kumimoji="1" lang="ja-JP" altLang="en-US" dirty="0" smtClean="0"/>
                    </a:p>
                  </a:txBody>
                  <a:tcPr/>
                </a:tc>
              </a:tr>
              <a:tr h="592783">
                <a:tc>
                  <a:txBody>
                    <a:bodyPr/>
                    <a:lstStyle/>
                    <a:p>
                      <a:pPr algn="ctr"/>
                      <a:r>
                        <a:rPr kumimoji="1" lang="en-US" altLang="ja-JP" dirty="0" smtClean="0"/>
                        <a:t>5</a:t>
                      </a:r>
                      <a:endParaRPr kumimoji="1" lang="ja-JP" altLang="en-US" dirty="0"/>
                    </a:p>
                  </a:txBody>
                  <a:tcPr anchor="ctr"/>
                </a:tc>
                <a:tc>
                  <a:txBody>
                    <a:bodyPr/>
                    <a:lstStyle/>
                    <a:p>
                      <a:r>
                        <a:rPr kumimoji="1" lang="ja-JP" altLang="en-US" dirty="0" smtClean="0"/>
                        <a:t>丸型小</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280mL</a:t>
                      </a:r>
                      <a:endParaRPr kumimoji="1" lang="ja-JP" altLang="en-US" dirty="0" smtClean="0"/>
                    </a:p>
                  </a:txBody>
                  <a:tcPr/>
                </a:tc>
                <a:tc>
                  <a:txBody>
                    <a:bodyPr/>
                    <a:lstStyle/>
                    <a:p>
                      <a:r>
                        <a:rPr kumimoji="1" lang="en-US" altLang="ja-JP" dirty="0" smtClean="0"/>
                        <a:t>H:10cm,φ:6cm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容器プラ</a:t>
                      </a:r>
                      <a:r>
                        <a:rPr kumimoji="1" lang="en-US" altLang="ja-JP" dirty="0" smtClean="0"/>
                        <a:t>G39No.24</a:t>
                      </a:r>
                      <a:endParaRPr kumimoji="1" lang="ja-JP" altLang="en-US" dirty="0" smtClean="0"/>
                    </a:p>
                  </a:txBody>
                  <a:tcPr/>
                </a:tc>
              </a:tr>
              <a:tr h="632918">
                <a:tc>
                  <a:txBody>
                    <a:bodyPr/>
                    <a:lstStyle/>
                    <a:p>
                      <a:pPr algn="ctr"/>
                      <a:r>
                        <a:rPr kumimoji="1" lang="en-US" altLang="ja-JP" dirty="0" smtClean="0"/>
                        <a:t>6</a:t>
                      </a:r>
                      <a:endParaRPr kumimoji="1" lang="ja-JP" altLang="en-US" dirty="0"/>
                    </a:p>
                  </a:txBody>
                  <a:tcPr anchor="ctr"/>
                </a:tc>
                <a:tc>
                  <a:txBody>
                    <a:bodyPr/>
                    <a:lstStyle/>
                    <a:p>
                      <a:r>
                        <a:rPr kumimoji="1" lang="ja-JP" altLang="en-US" dirty="0" smtClean="0"/>
                        <a:t>ﾊﾝﾄﾞﾙ付大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500mL</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H:11.5cm</a:t>
                      </a:r>
                      <a:r>
                        <a:rPr kumimoji="1" lang="ja-JP" altLang="en-US" dirty="0" smtClean="0"/>
                        <a:t>～</a:t>
                      </a:r>
                      <a:r>
                        <a:rPr kumimoji="1" lang="en-US" altLang="ja-JP" dirty="0" smtClean="0"/>
                        <a:t>14.5cm</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L:8.5cm,W:8.5cm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容器ﾌﾟﾗ</a:t>
                      </a:r>
                      <a:r>
                        <a:rPr kumimoji="1" lang="en-US" altLang="ja-JP" dirty="0" smtClean="0"/>
                        <a:t>G039No.126</a:t>
                      </a:r>
                      <a:endParaRPr kumimoji="1" lang="ja-JP" altLang="en-US" dirty="0" smtClean="0"/>
                    </a:p>
                  </a:txBody>
                  <a:tcPr/>
                </a:tc>
              </a:tr>
              <a:tr h="614855">
                <a:tc>
                  <a:txBody>
                    <a:bodyPr/>
                    <a:lstStyle/>
                    <a:p>
                      <a:pPr algn="ctr"/>
                      <a:r>
                        <a:rPr kumimoji="1" lang="en-US" altLang="ja-JP" dirty="0" smtClean="0"/>
                        <a:t>7</a:t>
                      </a:r>
                      <a:endParaRPr kumimoji="1" lang="ja-JP" alt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ﾊﾝﾄﾞﾙ付小</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360mL</a:t>
                      </a:r>
                      <a:endParaRPr kumimoji="1" lang="ja-JP"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H:11.5cm</a:t>
                      </a:r>
                      <a:r>
                        <a:rPr kumimoji="1" lang="ja-JP" altLang="en-US" dirty="0" smtClean="0"/>
                        <a:t>～</a:t>
                      </a:r>
                      <a:r>
                        <a:rPr kumimoji="1" lang="en-US" altLang="ja-JP" dirty="0" smtClean="0"/>
                        <a:t>14.5cm</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L:6.5cm,W:6.5cm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ダイソー製</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容器ﾌﾟﾗ</a:t>
                      </a:r>
                      <a:r>
                        <a:rPr kumimoji="1" lang="en-US" altLang="ja-JP" dirty="0" smtClean="0"/>
                        <a:t>G039No.125</a:t>
                      </a:r>
                      <a:endParaRPr kumimoji="1" lang="ja-JP" altLang="en-US" dirty="0" smtClean="0"/>
                    </a:p>
                  </a:txBody>
                  <a:tcPr/>
                </a:tc>
              </a:tr>
            </a:tbl>
          </a:graphicData>
        </a:graphic>
      </p:graphicFrame>
      <p:pic>
        <p:nvPicPr>
          <p:cNvPr id="1026" name="Picture 2" descr="D:\河井パパ Document\宇宙エレベータ関連_2017\SPEC X ROC 2019\ロボット回収アイテム（コンテナ・タッパ）\宇エ協会提出_20190509\0.タッパ3種：①.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472" y="2318015"/>
            <a:ext cx="2601310" cy="14632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河井パパ Document\宇宙エレベータ関連_2017\SPEC X ROC 2019\ロボット回収アイテム（コンテナ・タッパ）\宇エ協会提出_20190509\0.円筒2種：①.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92" r="17700" b="9980"/>
          <a:stretch/>
        </p:blipFill>
        <p:spPr bwMode="auto">
          <a:xfrm>
            <a:off x="1965752" y="4016258"/>
            <a:ext cx="1428750" cy="1130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896" y="5529592"/>
            <a:ext cx="1098476"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6109"/>
          <a:stretch/>
        </p:blipFill>
        <p:spPr bwMode="auto">
          <a:xfrm>
            <a:off x="2890296" y="5529592"/>
            <a:ext cx="1121901"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855795" y="5277507"/>
            <a:ext cx="798617" cy="253916"/>
          </a:xfrm>
          <a:prstGeom prst="rect">
            <a:avLst/>
          </a:prstGeom>
          <a:noFill/>
        </p:spPr>
        <p:txBody>
          <a:bodyPr wrap="none" rtlCol="0">
            <a:spAutoFit/>
          </a:bodyPr>
          <a:lstStyle/>
          <a:p>
            <a:r>
              <a:rPr kumimoji="1" lang="ja-JP" altLang="en-US" sz="1050" b="1" dirty="0" smtClean="0"/>
              <a:t>ﾊﾝﾄﾞﾙ展開</a:t>
            </a:r>
            <a:endParaRPr kumimoji="1" lang="ja-JP" altLang="en-US" sz="1050" b="1" dirty="0"/>
          </a:p>
        </p:txBody>
      </p:sp>
      <p:sp>
        <p:nvSpPr>
          <p:cNvPr id="16" name="テキスト ボックス 15"/>
          <p:cNvSpPr txBox="1"/>
          <p:nvPr/>
        </p:nvSpPr>
        <p:spPr>
          <a:xfrm>
            <a:off x="2918074" y="5277507"/>
            <a:ext cx="933269" cy="253916"/>
          </a:xfrm>
          <a:prstGeom prst="rect">
            <a:avLst/>
          </a:prstGeom>
          <a:noFill/>
        </p:spPr>
        <p:txBody>
          <a:bodyPr wrap="none" rtlCol="0">
            <a:spAutoFit/>
          </a:bodyPr>
          <a:lstStyle/>
          <a:p>
            <a:r>
              <a:rPr lang="ja-JP" altLang="en-US" sz="1050" b="1" dirty="0"/>
              <a:t>ﾊﾝﾄﾞﾙ</a:t>
            </a:r>
            <a:r>
              <a:rPr kumimoji="1" lang="ja-JP" altLang="en-US" sz="1050" b="1" dirty="0" smtClean="0"/>
              <a:t>折畳み</a:t>
            </a:r>
            <a:endParaRPr kumimoji="1" lang="ja-JP" altLang="en-US" sz="1050" b="1" dirty="0"/>
          </a:p>
        </p:txBody>
      </p:sp>
      <p:sp>
        <p:nvSpPr>
          <p:cNvPr id="17" name="テキスト ボックス 16"/>
          <p:cNvSpPr txBox="1"/>
          <p:nvPr/>
        </p:nvSpPr>
        <p:spPr>
          <a:xfrm>
            <a:off x="2122495" y="4115457"/>
            <a:ext cx="569387" cy="246221"/>
          </a:xfrm>
          <a:prstGeom prst="rect">
            <a:avLst/>
          </a:prstGeom>
          <a:noFill/>
        </p:spPr>
        <p:txBody>
          <a:bodyPr wrap="none" rtlCol="0">
            <a:spAutoFit/>
          </a:bodyPr>
          <a:lstStyle/>
          <a:p>
            <a:r>
              <a:rPr kumimoji="1" lang="ja-JP" altLang="en-US" sz="1000" b="1" dirty="0" smtClean="0"/>
              <a:t>丸型大</a:t>
            </a:r>
            <a:endParaRPr kumimoji="1" lang="ja-JP" altLang="en-US" sz="1000" b="1" dirty="0"/>
          </a:p>
        </p:txBody>
      </p:sp>
      <p:sp>
        <p:nvSpPr>
          <p:cNvPr id="18" name="テキスト ボックス 17"/>
          <p:cNvSpPr txBox="1"/>
          <p:nvPr/>
        </p:nvSpPr>
        <p:spPr>
          <a:xfrm>
            <a:off x="2853284" y="4210649"/>
            <a:ext cx="569387" cy="246221"/>
          </a:xfrm>
          <a:prstGeom prst="rect">
            <a:avLst/>
          </a:prstGeom>
          <a:noFill/>
        </p:spPr>
        <p:txBody>
          <a:bodyPr wrap="none" rtlCol="0">
            <a:spAutoFit/>
          </a:bodyPr>
          <a:lstStyle/>
          <a:p>
            <a:r>
              <a:rPr kumimoji="1" lang="ja-JP" altLang="en-US" sz="1000" b="1" dirty="0" smtClean="0"/>
              <a:t>丸型小</a:t>
            </a:r>
            <a:endParaRPr kumimoji="1" lang="ja-JP" altLang="en-US" sz="1000" b="1" dirty="0"/>
          </a:p>
        </p:txBody>
      </p:sp>
      <p:sp>
        <p:nvSpPr>
          <p:cNvPr id="19" name="テキスト ボックス 18"/>
          <p:cNvSpPr txBox="1"/>
          <p:nvPr/>
        </p:nvSpPr>
        <p:spPr>
          <a:xfrm>
            <a:off x="1561576" y="3011533"/>
            <a:ext cx="569387" cy="246221"/>
          </a:xfrm>
          <a:prstGeom prst="rect">
            <a:avLst/>
          </a:prstGeom>
          <a:noFill/>
        </p:spPr>
        <p:txBody>
          <a:bodyPr wrap="none" rtlCol="0">
            <a:spAutoFit/>
          </a:bodyPr>
          <a:lstStyle/>
          <a:p>
            <a:r>
              <a:rPr lang="ja-JP" altLang="en-US" sz="1000" b="1" dirty="0" smtClean="0"/>
              <a:t>角</a:t>
            </a:r>
            <a:r>
              <a:rPr kumimoji="1" lang="ja-JP" altLang="en-US" sz="1000" b="1" dirty="0" smtClean="0"/>
              <a:t>型小</a:t>
            </a:r>
            <a:endParaRPr kumimoji="1" lang="ja-JP" altLang="en-US" sz="1000" b="1" dirty="0"/>
          </a:p>
        </p:txBody>
      </p:sp>
      <p:sp>
        <p:nvSpPr>
          <p:cNvPr id="20" name="テキスト ボックス 19"/>
          <p:cNvSpPr txBox="1"/>
          <p:nvPr/>
        </p:nvSpPr>
        <p:spPr>
          <a:xfrm>
            <a:off x="2250985" y="2803412"/>
            <a:ext cx="569387" cy="246221"/>
          </a:xfrm>
          <a:prstGeom prst="rect">
            <a:avLst/>
          </a:prstGeom>
          <a:noFill/>
        </p:spPr>
        <p:txBody>
          <a:bodyPr wrap="none" rtlCol="0">
            <a:spAutoFit/>
          </a:bodyPr>
          <a:lstStyle/>
          <a:p>
            <a:r>
              <a:rPr lang="ja-JP" altLang="en-US" sz="1000" b="1" dirty="0" smtClean="0"/>
              <a:t>角</a:t>
            </a:r>
            <a:r>
              <a:rPr kumimoji="1" lang="ja-JP" altLang="en-US" sz="1000" b="1" dirty="0" smtClean="0"/>
              <a:t>型中</a:t>
            </a:r>
            <a:endParaRPr kumimoji="1" lang="ja-JP" altLang="en-US" sz="1000" b="1" dirty="0"/>
          </a:p>
        </p:txBody>
      </p:sp>
      <p:sp>
        <p:nvSpPr>
          <p:cNvPr id="21" name="テキスト ボックス 20"/>
          <p:cNvSpPr txBox="1"/>
          <p:nvPr/>
        </p:nvSpPr>
        <p:spPr>
          <a:xfrm>
            <a:off x="3005033" y="2560253"/>
            <a:ext cx="569387" cy="246221"/>
          </a:xfrm>
          <a:prstGeom prst="rect">
            <a:avLst/>
          </a:prstGeom>
          <a:noFill/>
        </p:spPr>
        <p:txBody>
          <a:bodyPr wrap="none" rtlCol="0">
            <a:spAutoFit/>
          </a:bodyPr>
          <a:lstStyle/>
          <a:p>
            <a:r>
              <a:rPr lang="ja-JP" altLang="en-US" sz="1000" b="1" dirty="0" smtClean="0"/>
              <a:t>角</a:t>
            </a:r>
            <a:r>
              <a:rPr kumimoji="1" lang="ja-JP" altLang="en-US" sz="1000" b="1" dirty="0" smtClean="0"/>
              <a:t>型大</a:t>
            </a:r>
            <a:endParaRPr kumimoji="1" lang="ja-JP" altLang="en-US" sz="1000" b="1" dirty="0"/>
          </a:p>
        </p:txBody>
      </p:sp>
      <p:sp>
        <p:nvSpPr>
          <p:cNvPr id="22" name="テキスト ボックス 21"/>
          <p:cNvSpPr txBox="1"/>
          <p:nvPr/>
        </p:nvSpPr>
        <p:spPr>
          <a:xfrm>
            <a:off x="21208" y="6485153"/>
            <a:ext cx="8605241" cy="369332"/>
          </a:xfrm>
          <a:prstGeom prst="rect">
            <a:avLst/>
          </a:prstGeom>
          <a:noFill/>
        </p:spPr>
        <p:txBody>
          <a:bodyPr wrap="none" rtlCol="0">
            <a:spAutoFit/>
          </a:bodyPr>
          <a:lstStyle/>
          <a:p>
            <a:r>
              <a:rPr lang="en-US" altLang="ja-JP" b="1" dirty="0" smtClean="0"/>
              <a:t>※</a:t>
            </a:r>
            <a:r>
              <a:rPr lang="ja-JP" altLang="en-US" b="1" dirty="0" smtClean="0"/>
              <a:t>上記容器内に規定重量（</a:t>
            </a:r>
            <a:r>
              <a:rPr lang="en-US" altLang="ja-JP" b="1" dirty="0" smtClean="0"/>
              <a:t>50g</a:t>
            </a:r>
            <a:r>
              <a:rPr lang="ja-JP" altLang="en-US" b="1" dirty="0" smtClean="0"/>
              <a:t>～最大</a:t>
            </a:r>
            <a:r>
              <a:rPr lang="en-US" altLang="ja-JP" b="1" dirty="0" smtClean="0"/>
              <a:t>1㎏</a:t>
            </a:r>
            <a:r>
              <a:rPr lang="ja-JP" altLang="en-US" b="1" dirty="0" smtClean="0"/>
              <a:t>）の重りを充填してロボット競技を実施する。</a:t>
            </a:r>
            <a:endParaRPr lang="en-US" altLang="ja-JP" b="1" dirty="0" smtClean="0"/>
          </a:p>
        </p:txBody>
      </p:sp>
    </p:spTree>
    <p:extLst>
      <p:ext uri="{BB962C8B-B14F-4D97-AF65-F5344CB8AC3E}">
        <p14:creationId xmlns:p14="http://schemas.microsoft.com/office/powerpoint/2010/main" val="234257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ロボット競技：予選と本選</a:t>
            </a:r>
            <a:endParaRPr kumimoji="1" lang="ja-JP" altLang="en-US" dirty="0"/>
          </a:p>
        </p:txBody>
      </p:sp>
      <p:sp>
        <p:nvSpPr>
          <p:cNvPr id="3" name="コンテンツ プレースホルダー 2"/>
          <p:cNvSpPr>
            <a:spLocks noGrp="1"/>
          </p:cNvSpPr>
          <p:nvPr>
            <p:ph idx="1"/>
          </p:nvPr>
        </p:nvSpPr>
        <p:spPr>
          <a:xfrm>
            <a:off x="628649" y="1271847"/>
            <a:ext cx="8068783" cy="3773844"/>
          </a:xfrm>
          <a:noFill/>
        </p:spPr>
        <p:txBody>
          <a:bodyPr>
            <a:normAutofit/>
          </a:bodyPr>
          <a:lstStyle/>
          <a:p>
            <a:r>
              <a:rPr lang="ja-JP" altLang="en-US" dirty="0" smtClean="0"/>
              <a:t>ロボット競技：予選と本選を分けて実施する。</a:t>
            </a:r>
            <a:endParaRPr lang="en-US" altLang="ja-JP" dirty="0" smtClean="0"/>
          </a:p>
          <a:p>
            <a:pPr marL="0" indent="0">
              <a:buNone/>
            </a:pPr>
            <a:r>
              <a:rPr lang="ja-JP" altLang="en-US" sz="2000" dirty="0"/>
              <a:t>　</a:t>
            </a:r>
            <a:r>
              <a:rPr lang="ja-JP" altLang="en-US" sz="2000" dirty="0" smtClean="0"/>
              <a:t>　予選：地上タスクを行い、結果に応じて本選開始順を決める。</a:t>
            </a:r>
            <a:endParaRPr lang="en-US" altLang="ja-JP" sz="2000" dirty="0"/>
          </a:p>
          <a:p>
            <a:pPr marL="0" indent="0">
              <a:buNone/>
            </a:pPr>
            <a:r>
              <a:rPr lang="ja-JP" altLang="en-US" sz="2000" dirty="0" smtClean="0"/>
              <a:t>　　本選</a:t>
            </a:r>
            <a:r>
              <a:rPr lang="ja-JP" altLang="en-US" sz="2000" dirty="0"/>
              <a:t>：①降下</a:t>
            </a:r>
            <a:r>
              <a:rPr lang="ja-JP" altLang="en-US" sz="2000" dirty="0" smtClean="0"/>
              <a:t>タスク（降下順は予選順位に応じる）</a:t>
            </a:r>
            <a:endParaRPr lang="en-US" altLang="ja-JP" sz="2000" dirty="0" smtClean="0"/>
          </a:p>
          <a:p>
            <a:pPr marL="0" indent="0">
              <a:buNone/>
            </a:pPr>
            <a:r>
              <a:rPr lang="ja-JP" altLang="en-US" sz="2000" dirty="0"/>
              <a:t>　</a:t>
            </a:r>
            <a:r>
              <a:rPr lang="ja-JP" altLang="en-US" sz="2000" dirty="0" smtClean="0"/>
              <a:t>　　　　   ②地上タスク（出走順は本選</a:t>
            </a:r>
            <a:r>
              <a:rPr lang="ja-JP" altLang="en-US" sz="2000" dirty="0"/>
              <a:t>①</a:t>
            </a:r>
            <a:r>
              <a:rPr lang="ja-JP" altLang="en-US" sz="2000" dirty="0" smtClean="0"/>
              <a:t>降下タスクに応じる）</a:t>
            </a:r>
            <a:endParaRPr lang="en-US" altLang="ja-JP" sz="2000" dirty="0" smtClean="0"/>
          </a:p>
        </p:txBody>
      </p:sp>
      <p:graphicFrame>
        <p:nvGraphicFramePr>
          <p:cNvPr id="46" name="表 45"/>
          <p:cNvGraphicFramePr>
            <a:graphicFrameLocks noGrp="1"/>
          </p:cNvGraphicFramePr>
          <p:nvPr>
            <p:extLst>
              <p:ext uri="{D42A27DB-BD31-4B8C-83A1-F6EECF244321}">
                <p14:modId xmlns:p14="http://schemas.microsoft.com/office/powerpoint/2010/main" val="3351631250"/>
              </p:ext>
            </p:extLst>
          </p:nvPr>
        </p:nvGraphicFramePr>
        <p:xfrm>
          <a:off x="79602" y="3048000"/>
          <a:ext cx="9000000" cy="3781425"/>
        </p:xfrm>
        <a:graphic>
          <a:graphicData uri="http://schemas.openxmlformats.org/drawingml/2006/table">
            <a:tbl>
              <a:tblPr firstRow="1" bandRow="1">
                <a:tableStyleId>{5C22544A-7EE6-4342-B048-85BDC9FD1C3A}</a:tableStyleId>
              </a:tblPr>
              <a:tblGrid>
                <a:gridCol w="2788547"/>
                <a:gridCol w="3159278"/>
                <a:gridCol w="3052175"/>
              </a:tblGrid>
              <a:tr h="0">
                <a:tc>
                  <a:txBody>
                    <a:bodyPr/>
                    <a:lstStyle/>
                    <a:p>
                      <a:pPr algn="ctr"/>
                      <a:r>
                        <a:rPr kumimoji="1" lang="ja-JP" altLang="en-US" sz="1600" b="1" dirty="0" smtClean="0">
                          <a:solidFill>
                            <a:schemeClr val="tx1"/>
                          </a:solidFill>
                        </a:rPr>
                        <a:t>予選</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600" b="1" dirty="0" smtClean="0">
                          <a:solidFill>
                            <a:schemeClr val="tx1"/>
                          </a:solidFill>
                        </a:rPr>
                        <a:t>本選</a:t>
                      </a:r>
                      <a:endParaRPr kumimoji="1" lang="ja-JP" alt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en-US" altLang="ja-JP"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a:txBody>
                    <a:bodyPr/>
                    <a:lstStyle/>
                    <a:p>
                      <a:pPr algn="ctr"/>
                      <a:r>
                        <a:rPr kumimoji="1" lang="ja-JP" altLang="en-US" sz="1600" b="0" dirty="0" smtClean="0">
                          <a:solidFill>
                            <a:schemeClr val="tx1"/>
                          </a:solidFill>
                        </a:rPr>
                        <a:t>地上タスク</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本選①：降下タスク</a:t>
                      </a:r>
                      <a:endParaRPr kumimoji="1" lang="ja-JP" alt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smtClean="0">
                          <a:solidFill>
                            <a:schemeClr val="tx1"/>
                          </a:solidFill>
                        </a:rPr>
                        <a:t>本選②：地上タスク</a:t>
                      </a:r>
                      <a:endParaRPr kumimoji="1" lang="en-US" altLang="ja-JP"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0865">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1986" y="4316635"/>
            <a:ext cx="1510317" cy="24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1761822" y="5240907"/>
            <a:ext cx="990977" cy="523220"/>
          </a:xfrm>
          <a:prstGeom prst="rect">
            <a:avLst/>
          </a:prstGeom>
          <a:noFill/>
        </p:spPr>
        <p:txBody>
          <a:bodyPr wrap="none" rtlCol="0">
            <a:spAutoFit/>
          </a:bodyPr>
          <a:lstStyle/>
          <a:p>
            <a:pPr algn="ctr"/>
            <a:r>
              <a:rPr lang="ja-JP" altLang="en-US" sz="1400" b="1" dirty="0" smtClean="0"/>
              <a:t>予選</a:t>
            </a:r>
            <a:endParaRPr lang="en-US" altLang="ja-JP" sz="1400" b="1" dirty="0" smtClean="0"/>
          </a:p>
          <a:p>
            <a:pPr algn="ctr"/>
            <a:r>
              <a:rPr lang="ja-JP" altLang="en-US" sz="1400" b="1" dirty="0" smtClean="0"/>
              <a:t>地上タスク</a:t>
            </a:r>
            <a:endParaRPr lang="en-US" altLang="ja-JP" sz="1400" b="1" dirty="0" smtClean="0"/>
          </a:p>
        </p:txBody>
      </p:sp>
      <p:sp>
        <p:nvSpPr>
          <p:cNvPr id="24" name="テキスト ボックス 23"/>
          <p:cNvSpPr txBox="1"/>
          <p:nvPr/>
        </p:nvSpPr>
        <p:spPr>
          <a:xfrm>
            <a:off x="7904606" y="5240907"/>
            <a:ext cx="990977" cy="523220"/>
          </a:xfrm>
          <a:prstGeom prst="rect">
            <a:avLst/>
          </a:prstGeom>
          <a:noFill/>
        </p:spPr>
        <p:txBody>
          <a:bodyPr wrap="none" rtlCol="0">
            <a:spAutoFit/>
          </a:bodyPr>
          <a:lstStyle/>
          <a:p>
            <a:pPr algn="ctr"/>
            <a:r>
              <a:rPr lang="ja-JP" altLang="en-US" sz="1400" b="1" dirty="0" smtClean="0"/>
              <a:t>本選②</a:t>
            </a:r>
            <a:endParaRPr lang="en-US" altLang="ja-JP" sz="1400" b="1" dirty="0" smtClean="0"/>
          </a:p>
          <a:p>
            <a:pPr algn="ctr"/>
            <a:r>
              <a:rPr lang="ja-JP" altLang="en-US" sz="1400" b="1" dirty="0" smtClean="0"/>
              <a:t>地上タスク</a:t>
            </a:r>
            <a:endParaRPr lang="en-US" altLang="ja-JP" sz="1400" b="1" dirty="0" smtClean="0"/>
          </a:p>
        </p:txBody>
      </p:sp>
      <p:sp>
        <p:nvSpPr>
          <p:cNvPr id="25" name="テキスト ボックス 24"/>
          <p:cNvSpPr txBox="1"/>
          <p:nvPr/>
        </p:nvSpPr>
        <p:spPr>
          <a:xfrm>
            <a:off x="4317100" y="3807772"/>
            <a:ext cx="990977" cy="523220"/>
          </a:xfrm>
          <a:prstGeom prst="rect">
            <a:avLst/>
          </a:prstGeom>
          <a:noFill/>
        </p:spPr>
        <p:txBody>
          <a:bodyPr wrap="none" rtlCol="0">
            <a:spAutoFit/>
          </a:bodyPr>
          <a:lstStyle/>
          <a:p>
            <a:pPr algn="ctr"/>
            <a:r>
              <a:rPr lang="ja-JP" altLang="en-US" sz="1400" b="1" dirty="0" smtClean="0"/>
              <a:t>本選①</a:t>
            </a:r>
            <a:endParaRPr lang="en-US" altLang="ja-JP" sz="1400" b="1" dirty="0" smtClean="0"/>
          </a:p>
          <a:p>
            <a:pPr algn="ctr"/>
            <a:r>
              <a:rPr lang="ja-JP" altLang="en-US" sz="1400" b="1" dirty="0" smtClean="0"/>
              <a:t>降下タスク</a:t>
            </a:r>
            <a:endParaRPr lang="en-US" altLang="ja-JP" sz="1400" b="1" dirty="0" smtClean="0"/>
          </a:p>
        </p:txBody>
      </p:sp>
      <p:grpSp>
        <p:nvGrpSpPr>
          <p:cNvPr id="56" name="グループ化 55"/>
          <p:cNvGrpSpPr/>
          <p:nvPr/>
        </p:nvGrpSpPr>
        <p:grpSpPr>
          <a:xfrm>
            <a:off x="9412060" y="500758"/>
            <a:ext cx="4633126" cy="5286244"/>
            <a:chOff x="6606510" y="-880478"/>
            <a:chExt cx="4633126" cy="5286244"/>
          </a:xfrm>
        </p:grpSpPr>
        <p:sp>
          <p:nvSpPr>
            <p:cNvPr id="29" name="正方形/長方形 28"/>
            <p:cNvSpPr/>
            <p:nvPr/>
          </p:nvSpPr>
          <p:spPr>
            <a:xfrm>
              <a:off x="8273699" y="-678721"/>
              <a:ext cx="1728192"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smtClean="0">
                  <a:solidFill>
                    <a:schemeClr val="tx2">
                      <a:lumMod val="50000"/>
                    </a:schemeClr>
                  </a:solidFill>
                </a:rPr>
                <a:t>ランチエリア</a:t>
              </a:r>
              <a:endParaRPr kumimoji="1" lang="ja-JP" altLang="en-US" sz="1600" b="1" dirty="0">
                <a:solidFill>
                  <a:schemeClr val="tx2">
                    <a:lumMod val="50000"/>
                  </a:schemeClr>
                </a:solidFill>
              </a:endParaRPr>
            </a:p>
          </p:txBody>
        </p:sp>
        <p:sp>
          <p:nvSpPr>
            <p:cNvPr id="30" name="正方形/長方形 29"/>
            <p:cNvSpPr/>
            <p:nvPr/>
          </p:nvSpPr>
          <p:spPr>
            <a:xfrm>
              <a:off x="8273699" y="60794"/>
              <a:ext cx="1728192"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2">
                      <a:lumMod val="50000"/>
                    </a:schemeClr>
                  </a:solidFill>
                </a:rPr>
                <a:t>着地</a:t>
              </a:r>
              <a:r>
                <a:rPr kumimoji="1" lang="ja-JP" altLang="en-US" sz="1600" b="1" dirty="0" smtClean="0">
                  <a:solidFill>
                    <a:schemeClr val="tx2">
                      <a:lumMod val="50000"/>
                    </a:schemeClr>
                  </a:solidFill>
                </a:rPr>
                <a:t>エリア</a:t>
              </a:r>
              <a:endParaRPr kumimoji="1" lang="ja-JP" altLang="en-US" sz="1600" b="1" dirty="0">
                <a:solidFill>
                  <a:schemeClr val="tx2">
                    <a:lumMod val="50000"/>
                  </a:schemeClr>
                </a:solidFill>
              </a:endParaRPr>
            </a:p>
          </p:txBody>
        </p:sp>
        <p:sp>
          <p:nvSpPr>
            <p:cNvPr id="31" name="正方形/長方形 30"/>
            <p:cNvSpPr/>
            <p:nvPr/>
          </p:nvSpPr>
          <p:spPr>
            <a:xfrm>
              <a:off x="8273699" y="2279339"/>
              <a:ext cx="1728192"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2">
                      <a:lumMod val="50000"/>
                    </a:schemeClr>
                  </a:solidFill>
                </a:rPr>
                <a:t>回収</a:t>
              </a:r>
              <a:r>
                <a:rPr kumimoji="1" lang="ja-JP" altLang="en-US" sz="1600" b="1" dirty="0" smtClean="0">
                  <a:solidFill>
                    <a:schemeClr val="tx2">
                      <a:lumMod val="50000"/>
                    </a:schemeClr>
                  </a:solidFill>
                </a:rPr>
                <a:t>エリア</a:t>
              </a:r>
              <a:endParaRPr kumimoji="1" lang="ja-JP" altLang="en-US" sz="1600" b="1" dirty="0">
                <a:solidFill>
                  <a:schemeClr val="tx2">
                    <a:lumMod val="50000"/>
                  </a:schemeClr>
                </a:solidFill>
              </a:endParaRPr>
            </a:p>
          </p:txBody>
        </p:sp>
        <p:sp>
          <p:nvSpPr>
            <p:cNvPr id="32" name="正方形/長方形 31"/>
            <p:cNvSpPr/>
            <p:nvPr/>
          </p:nvSpPr>
          <p:spPr>
            <a:xfrm>
              <a:off x="8273699" y="3018854"/>
              <a:ext cx="1728192"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2">
                      <a:lumMod val="50000"/>
                    </a:schemeClr>
                  </a:solidFill>
                </a:rPr>
                <a:t>悪路</a:t>
              </a:r>
              <a:r>
                <a:rPr kumimoji="1" lang="ja-JP" altLang="en-US" sz="1600" b="1" dirty="0" smtClean="0">
                  <a:solidFill>
                    <a:schemeClr val="tx2">
                      <a:lumMod val="50000"/>
                    </a:schemeClr>
                  </a:solidFill>
                </a:rPr>
                <a:t>エリア</a:t>
              </a:r>
              <a:endParaRPr kumimoji="1" lang="ja-JP" altLang="en-US" sz="1600" b="1" dirty="0">
                <a:solidFill>
                  <a:schemeClr val="tx2">
                    <a:lumMod val="50000"/>
                  </a:schemeClr>
                </a:solidFill>
              </a:endParaRPr>
            </a:p>
          </p:txBody>
        </p:sp>
        <p:sp>
          <p:nvSpPr>
            <p:cNvPr id="33" name="正方形/長方形 32"/>
            <p:cNvSpPr/>
            <p:nvPr/>
          </p:nvSpPr>
          <p:spPr>
            <a:xfrm>
              <a:off x="8258079" y="3758368"/>
              <a:ext cx="1759432" cy="50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smtClean="0">
                  <a:solidFill>
                    <a:schemeClr val="tx2">
                      <a:lumMod val="50000"/>
                    </a:schemeClr>
                  </a:solidFill>
                </a:rPr>
                <a:t>ゴール</a:t>
              </a:r>
              <a:endParaRPr kumimoji="1" lang="ja-JP" altLang="en-US" sz="1600" b="1" dirty="0">
                <a:solidFill>
                  <a:schemeClr val="tx2">
                    <a:lumMod val="50000"/>
                  </a:schemeClr>
                </a:solidFill>
              </a:endParaRPr>
            </a:p>
          </p:txBody>
        </p:sp>
        <p:cxnSp>
          <p:nvCxnSpPr>
            <p:cNvPr id="34" name="直線矢印コネクタ 33"/>
            <p:cNvCxnSpPr>
              <a:stCxn id="29" idx="2"/>
              <a:endCxn id="30" idx="0"/>
            </p:cNvCxnSpPr>
            <p:nvPr/>
          </p:nvCxnSpPr>
          <p:spPr>
            <a:xfrm>
              <a:off x="9137795" y="-210721"/>
              <a:ext cx="0" cy="271515"/>
            </a:xfrm>
            <a:prstGeom prst="straightConnector1">
              <a:avLst/>
            </a:prstGeom>
            <a:ln w="38100">
              <a:solidFill>
                <a:schemeClr val="tx2">
                  <a:lumMod val="75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30" idx="2"/>
              <a:endCxn id="47" idx="0"/>
            </p:cNvCxnSpPr>
            <p:nvPr/>
          </p:nvCxnSpPr>
          <p:spPr>
            <a:xfrm>
              <a:off x="9137795" y="528794"/>
              <a:ext cx="0" cy="271515"/>
            </a:xfrm>
            <a:prstGeom prst="straightConnector1">
              <a:avLst/>
            </a:prstGeom>
            <a:ln w="38100">
              <a:solidFill>
                <a:schemeClr val="tx2">
                  <a:lumMod val="75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31" idx="2"/>
              <a:endCxn id="32" idx="0"/>
            </p:cNvCxnSpPr>
            <p:nvPr/>
          </p:nvCxnSpPr>
          <p:spPr>
            <a:xfrm>
              <a:off x="9137795" y="2747339"/>
              <a:ext cx="0" cy="271515"/>
            </a:xfrm>
            <a:prstGeom prst="straightConnector1">
              <a:avLst/>
            </a:prstGeom>
            <a:ln w="38100">
              <a:solidFill>
                <a:schemeClr val="tx2">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32" idx="2"/>
              <a:endCxn id="33" idx="0"/>
            </p:cNvCxnSpPr>
            <p:nvPr/>
          </p:nvCxnSpPr>
          <p:spPr>
            <a:xfrm>
              <a:off x="9137795" y="3486854"/>
              <a:ext cx="0" cy="271514"/>
            </a:xfrm>
            <a:prstGeom prst="straightConnector1">
              <a:avLst/>
            </a:prstGeom>
            <a:ln w="38100">
              <a:solidFill>
                <a:schemeClr val="tx2">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9920315" y="-880478"/>
              <a:ext cx="1080120"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上昇</a:t>
              </a:r>
              <a:endParaRPr kumimoji="1" lang="en-US" altLang="ja-JP" sz="1400" b="1" dirty="0" smtClean="0">
                <a:solidFill>
                  <a:schemeClr val="tx2">
                    <a:lumMod val="50000"/>
                  </a:schemeClr>
                </a:solidFill>
              </a:endParaRPr>
            </a:p>
            <a:p>
              <a:pPr algn="ctr"/>
              <a:r>
                <a:rPr lang="ja-JP" altLang="en-US" sz="1400" b="1" dirty="0" smtClean="0">
                  <a:solidFill>
                    <a:schemeClr val="tx2">
                      <a:lumMod val="50000"/>
                    </a:schemeClr>
                  </a:solidFill>
                </a:rPr>
                <a:t>射出</a:t>
              </a:r>
              <a:endParaRPr lang="en-US" altLang="ja-JP" sz="1400" b="1" dirty="0" smtClean="0">
                <a:solidFill>
                  <a:schemeClr val="tx2">
                    <a:lumMod val="50000"/>
                  </a:schemeClr>
                </a:solidFill>
              </a:endParaRPr>
            </a:p>
          </p:txBody>
        </p:sp>
        <p:sp>
          <p:nvSpPr>
            <p:cNvPr id="39" name="正方形/長方形 38"/>
            <p:cNvSpPr/>
            <p:nvPr/>
          </p:nvSpPr>
          <p:spPr>
            <a:xfrm>
              <a:off x="9920315" y="-75004"/>
              <a:ext cx="1080120"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降下</a:t>
              </a:r>
              <a:endParaRPr kumimoji="1" lang="en-US" altLang="ja-JP" sz="1400" b="1" dirty="0" smtClean="0">
                <a:solidFill>
                  <a:schemeClr val="tx2">
                    <a:lumMod val="50000"/>
                  </a:schemeClr>
                </a:solidFill>
              </a:endParaRPr>
            </a:p>
            <a:p>
              <a:pPr algn="ctr"/>
              <a:r>
                <a:rPr lang="ja-JP" altLang="en-US" sz="1400" b="1" dirty="0" smtClean="0">
                  <a:solidFill>
                    <a:schemeClr val="tx2">
                      <a:lumMod val="50000"/>
                    </a:schemeClr>
                  </a:solidFill>
                </a:rPr>
                <a:t>減速</a:t>
              </a:r>
              <a:endParaRPr lang="en-US" altLang="ja-JP" sz="1400" b="1" dirty="0" smtClean="0">
                <a:solidFill>
                  <a:schemeClr val="tx2">
                    <a:lumMod val="50000"/>
                  </a:schemeClr>
                </a:solidFill>
              </a:endParaRPr>
            </a:p>
            <a:p>
              <a:pPr algn="ctr"/>
              <a:r>
                <a:rPr lang="ja-JP" altLang="en-US" sz="1400" b="1" dirty="0" smtClean="0">
                  <a:solidFill>
                    <a:schemeClr val="tx2">
                      <a:lumMod val="50000"/>
                    </a:schemeClr>
                  </a:solidFill>
                </a:rPr>
                <a:t>着地</a:t>
              </a:r>
              <a:endParaRPr kumimoji="1" lang="ja-JP" altLang="en-US" sz="1400" b="1" dirty="0">
                <a:solidFill>
                  <a:schemeClr val="tx2">
                    <a:lumMod val="50000"/>
                  </a:schemeClr>
                </a:solidFill>
              </a:endParaRPr>
            </a:p>
          </p:txBody>
        </p:sp>
        <p:sp>
          <p:nvSpPr>
            <p:cNvPr id="40" name="正方形/長方形 39"/>
            <p:cNvSpPr/>
            <p:nvPr/>
          </p:nvSpPr>
          <p:spPr>
            <a:xfrm>
              <a:off x="9768136" y="2103728"/>
              <a:ext cx="1384479"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資材</a:t>
              </a:r>
              <a:r>
                <a:rPr lang="ja-JP" altLang="en-US" sz="1400" b="1" dirty="0" smtClean="0">
                  <a:solidFill>
                    <a:schemeClr val="tx2">
                      <a:lumMod val="50000"/>
                    </a:schemeClr>
                  </a:solidFill>
                </a:rPr>
                <a:t>回収</a:t>
              </a:r>
              <a:endParaRPr lang="en-US" altLang="ja-JP" sz="1400" b="1" dirty="0" smtClean="0">
                <a:solidFill>
                  <a:schemeClr val="tx2">
                    <a:lumMod val="50000"/>
                  </a:schemeClr>
                </a:solidFill>
              </a:endParaRPr>
            </a:p>
            <a:p>
              <a:pPr algn="ctr"/>
              <a:r>
                <a:rPr lang="ja-JP" altLang="en-US" sz="1400" b="1" dirty="0" smtClean="0">
                  <a:solidFill>
                    <a:schemeClr val="tx2">
                      <a:lumMod val="50000"/>
                    </a:schemeClr>
                  </a:solidFill>
                </a:rPr>
                <a:t>（コンテナ）</a:t>
              </a:r>
              <a:endParaRPr kumimoji="1" lang="en-US" altLang="ja-JP" sz="1400" b="1" dirty="0" smtClean="0">
                <a:solidFill>
                  <a:schemeClr val="tx2">
                    <a:lumMod val="50000"/>
                  </a:schemeClr>
                </a:solidFill>
              </a:endParaRPr>
            </a:p>
          </p:txBody>
        </p:sp>
        <p:sp>
          <p:nvSpPr>
            <p:cNvPr id="41" name="正方形/長方形 40"/>
            <p:cNvSpPr/>
            <p:nvPr/>
          </p:nvSpPr>
          <p:spPr>
            <a:xfrm>
              <a:off x="9768136" y="2833859"/>
              <a:ext cx="1384479"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2">
                      <a:lumMod val="50000"/>
                    </a:schemeClr>
                  </a:solidFill>
                </a:rPr>
                <a:t>悪路</a:t>
              </a:r>
              <a:endParaRPr lang="en-US" altLang="ja-JP" sz="1400" b="1" dirty="0" smtClean="0">
                <a:solidFill>
                  <a:schemeClr val="tx2">
                    <a:lumMod val="50000"/>
                  </a:schemeClr>
                </a:solidFill>
              </a:endParaRPr>
            </a:p>
            <a:p>
              <a:pPr algn="ctr"/>
              <a:r>
                <a:rPr kumimoji="1" lang="ja-JP" altLang="en-US" sz="1400" b="1" dirty="0" smtClean="0">
                  <a:solidFill>
                    <a:schemeClr val="tx2">
                      <a:lumMod val="50000"/>
                    </a:schemeClr>
                  </a:solidFill>
                </a:rPr>
                <a:t>走破・踏破</a:t>
              </a:r>
              <a:endParaRPr kumimoji="1" lang="ja-JP" altLang="en-US" sz="1400" b="1" dirty="0">
                <a:solidFill>
                  <a:schemeClr val="tx2">
                    <a:lumMod val="50000"/>
                  </a:schemeClr>
                </a:solidFill>
              </a:endParaRPr>
            </a:p>
          </p:txBody>
        </p:sp>
        <p:sp>
          <p:nvSpPr>
            <p:cNvPr id="42" name="正方形/長方形 41"/>
            <p:cNvSpPr/>
            <p:nvPr/>
          </p:nvSpPr>
          <p:spPr>
            <a:xfrm>
              <a:off x="9728614" y="3583848"/>
              <a:ext cx="1511022"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回収資材</a:t>
              </a:r>
              <a:endParaRPr kumimoji="1" lang="en-US" altLang="ja-JP" sz="1400" b="1" dirty="0" smtClean="0">
                <a:solidFill>
                  <a:schemeClr val="tx2">
                    <a:lumMod val="50000"/>
                  </a:schemeClr>
                </a:solidFill>
              </a:endParaRPr>
            </a:p>
            <a:p>
              <a:pPr algn="ctr"/>
              <a:r>
                <a:rPr lang="ja-JP" altLang="en-US" sz="1400" b="1" dirty="0" smtClean="0">
                  <a:solidFill>
                    <a:schemeClr val="tx2">
                      <a:lumMod val="50000"/>
                    </a:schemeClr>
                  </a:solidFill>
                </a:rPr>
                <a:t>搬入</a:t>
              </a:r>
              <a:endParaRPr kumimoji="1" lang="en-US" altLang="ja-JP" sz="1400" b="1" dirty="0" smtClean="0">
                <a:solidFill>
                  <a:schemeClr val="tx2">
                    <a:lumMod val="50000"/>
                  </a:schemeClr>
                </a:solidFill>
              </a:endParaRPr>
            </a:p>
          </p:txBody>
        </p:sp>
        <p:sp>
          <p:nvSpPr>
            <p:cNvPr id="43" name="正方形/長方形 42"/>
            <p:cNvSpPr/>
            <p:nvPr/>
          </p:nvSpPr>
          <p:spPr>
            <a:xfrm>
              <a:off x="6606510" y="2777544"/>
              <a:ext cx="1528495" cy="82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2">
                      <a:lumMod val="50000"/>
                    </a:schemeClr>
                  </a:solidFill>
                </a:rPr>
                <a:t>規定時間内なら何度も往復可能</a:t>
              </a:r>
              <a:endParaRPr kumimoji="1" lang="ja-JP" altLang="en-US" sz="1400" b="1" dirty="0">
                <a:solidFill>
                  <a:schemeClr val="tx2">
                    <a:lumMod val="50000"/>
                  </a:schemeClr>
                </a:solidFill>
              </a:endParaRPr>
            </a:p>
          </p:txBody>
        </p:sp>
        <p:cxnSp>
          <p:nvCxnSpPr>
            <p:cNvPr id="44" name="曲線コネクタ 43"/>
            <p:cNvCxnSpPr>
              <a:stCxn id="32" idx="1"/>
              <a:endCxn id="31" idx="1"/>
            </p:cNvCxnSpPr>
            <p:nvPr/>
          </p:nvCxnSpPr>
          <p:spPr>
            <a:xfrm rot="10800000">
              <a:off x="8273699" y="2513340"/>
              <a:ext cx="12700" cy="739515"/>
            </a:xfrm>
            <a:prstGeom prst="curvedConnector3">
              <a:avLst>
                <a:gd name="adj1" fmla="val 1800000"/>
              </a:avLst>
            </a:prstGeom>
            <a:ln w="19050">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曲線コネクタ 44"/>
            <p:cNvCxnSpPr>
              <a:stCxn id="33" idx="1"/>
              <a:endCxn id="32" idx="1"/>
            </p:cNvCxnSpPr>
            <p:nvPr/>
          </p:nvCxnSpPr>
          <p:spPr>
            <a:xfrm rot="10800000" flipH="1">
              <a:off x="8258079" y="3252854"/>
              <a:ext cx="15620" cy="757514"/>
            </a:xfrm>
            <a:prstGeom prst="curvedConnector3">
              <a:avLst>
                <a:gd name="adj1" fmla="val -1463508"/>
              </a:avLst>
            </a:prstGeom>
            <a:ln w="19050">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273699" y="800309"/>
              <a:ext cx="1728192"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2">
                      <a:lumMod val="50000"/>
                    </a:schemeClr>
                  </a:solidFill>
                </a:rPr>
                <a:t>サブゴール</a:t>
              </a:r>
              <a:endParaRPr kumimoji="1" lang="ja-JP" altLang="en-US" sz="1600" b="1" dirty="0">
                <a:solidFill>
                  <a:schemeClr val="tx2">
                    <a:lumMod val="50000"/>
                  </a:schemeClr>
                </a:solidFill>
              </a:endParaRPr>
            </a:p>
          </p:txBody>
        </p:sp>
        <p:sp>
          <p:nvSpPr>
            <p:cNvPr id="48" name="正方形/長方形 47"/>
            <p:cNvSpPr/>
            <p:nvPr/>
          </p:nvSpPr>
          <p:spPr>
            <a:xfrm>
              <a:off x="8273699" y="1539824"/>
              <a:ext cx="1728192"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smtClean="0">
                  <a:solidFill>
                    <a:schemeClr val="tx2">
                      <a:lumMod val="50000"/>
                    </a:schemeClr>
                  </a:solidFill>
                </a:rPr>
                <a:t>地上スタート</a:t>
              </a:r>
              <a:endParaRPr kumimoji="1" lang="ja-JP" altLang="en-US" sz="1600" b="1" dirty="0">
                <a:solidFill>
                  <a:schemeClr val="tx2">
                    <a:lumMod val="50000"/>
                  </a:schemeClr>
                </a:solidFill>
              </a:endParaRPr>
            </a:p>
          </p:txBody>
        </p:sp>
        <p:cxnSp>
          <p:nvCxnSpPr>
            <p:cNvPr id="49" name="直線矢印コネクタ 48"/>
            <p:cNvCxnSpPr>
              <a:stCxn id="47" idx="2"/>
              <a:endCxn id="48" idx="0"/>
            </p:cNvCxnSpPr>
            <p:nvPr/>
          </p:nvCxnSpPr>
          <p:spPr>
            <a:xfrm>
              <a:off x="9137795" y="1268309"/>
              <a:ext cx="0" cy="271515"/>
            </a:xfrm>
            <a:prstGeom prst="straightConnector1">
              <a:avLst/>
            </a:prstGeom>
            <a:ln w="38100">
              <a:solidFill>
                <a:schemeClr val="tx2">
                  <a:lumMod val="75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48" idx="2"/>
              <a:endCxn id="31" idx="0"/>
            </p:cNvCxnSpPr>
            <p:nvPr/>
          </p:nvCxnSpPr>
          <p:spPr>
            <a:xfrm>
              <a:off x="9137795" y="2007824"/>
              <a:ext cx="0" cy="271515"/>
            </a:xfrm>
            <a:prstGeom prst="straightConnector1">
              <a:avLst/>
            </a:prstGeom>
            <a:ln w="38100">
              <a:solidFill>
                <a:schemeClr val="tx2">
                  <a:lumMod val="75000"/>
                </a:schemeClr>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19" y="3769456"/>
            <a:ext cx="1080000"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58" y="5757832"/>
            <a:ext cx="2340000" cy="107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930" y="3769456"/>
            <a:ext cx="1080000"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104" y="3758823"/>
            <a:ext cx="1080000"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0016" y="5757832"/>
            <a:ext cx="2340000" cy="107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角丸四角形 56"/>
          <p:cNvSpPr/>
          <p:nvPr/>
        </p:nvSpPr>
        <p:spPr>
          <a:xfrm>
            <a:off x="93053" y="4720856"/>
            <a:ext cx="1150954" cy="1404000"/>
          </a:xfrm>
          <a:prstGeom prst="roundRect">
            <a:avLst>
              <a:gd name="adj" fmla="val 1201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p:nvPr/>
        </p:nvSpPr>
        <p:spPr>
          <a:xfrm>
            <a:off x="2946563" y="3746567"/>
            <a:ext cx="1150954" cy="972000"/>
          </a:xfrm>
          <a:prstGeom prst="roundRect">
            <a:avLst>
              <a:gd name="adj" fmla="val 1201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6058071" y="4720856"/>
            <a:ext cx="1150954" cy="1404000"/>
          </a:xfrm>
          <a:prstGeom prst="roundRect">
            <a:avLst>
              <a:gd name="adj" fmla="val 12016"/>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68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tile tx="0" ty="0" sx="100000" sy="100000" flip="none" algn="tl"/>
        </a:blip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3526</TotalTime>
  <Words>759</Words>
  <Application>Microsoft Office PowerPoint</Application>
  <PresentationFormat>画面に合わせる (4:3)</PresentationFormat>
  <Paragraphs>211</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ＭＳ Ｐゴシック</vt:lpstr>
      <vt:lpstr>Arial</vt:lpstr>
      <vt:lpstr>Calibri</vt:lpstr>
      <vt:lpstr>Wingdings</vt:lpstr>
      <vt:lpstr>Office テーマ</vt:lpstr>
      <vt:lpstr>SPEC X ROC ロボット競技に関する追加説明</vt:lpstr>
      <vt:lpstr>はじめに：ロボット競技手順の変更</vt:lpstr>
      <vt:lpstr>降下タスクと地上タスクの分離</vt:lpstr>
      <vt:lpstr>ロボット競技：降下タスク</vt:lpstr>
      <vt:lpstr>降下タスク:レイアウト・サイズ変更</vt:lpstr>
      <vt:lpstr>ロボット競技：地上タスク</vt:lpstr>
      <vt:lpstr>地上コース：レイアウト＆サイズ</vt:lpstr>
      <vt:lpstr>地上タスク：回収資材（コンテナ）</vt:lpstr>
      <vt:lpstr>ロボット競技：予選と本選</vt:lpstr>
      <vt:lpstr>ロボットの競技時間(配分)の変更</vt:lpstr>
      <vt:lpstr>ロボット競技：QAその他</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岡正信</dc:creator>
  <cp:lastModifiedBy>hatama</cp:lastModifiedBy>
  <cp:revision>187</cp:revision>
  <cp:lastPrinted>2019-03-29T22:18:58Z</cp:lastPrinted>
  <dcterms:created xsi:type="dcterms:W3CDTF">2017-04-15T00:14:13Z</dcterms:created>
  <dcterms:modified xsi:type="dcterms:W3CDTF">2019-09-01T15:47:51Z</dcterms:modified>
</cp:coreProperties>
</file>